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ondensed" charset="1" panose="02000000000000000000"/>
      <p:regular r:id="rId10"/>
    </p:embeddedFont>
    <p:embeddedFont>
      <p:font typeface="Roboto Condensed Bold" charset="1" panose="02000000000000000000"/>
      <p:regular r:id="rId11"/>
    </p:embeddedFont>
    <p:embeddedFont>
      <p:font typeface="Roboto Condensed Italics" charset="1" panose="02000000000000000000"/>
      <p:regular r:id="rId12"/>
    </p:embeddedFont>
    <p:embeddedFont>
      <p:font typeface="Roboto Condensed Bold Italics" charset="1" panose="02000000000000000000"/>
      <p:regular r:id="rId13"/>
    </p:embeddedFont>
    <p:embeddedFont>
      <p:font typeface="Hero" charset="1" panose="00000500000000000000"/>
      <p:regular r:id="rId14"/>
    </p:embeddedFont>
    <p:embeddedFont>
      <p:font typeface="Hero Bold" charset="1" panose="00000500000000000000"/>
      <p:regular r:id="rId15"/>
    </p:embeddedFont>
    <p:embeddedFont>
      <p:font typeface="Hero Light" charset="1" panose="00000500000000000000"/>
      <p:regular r:id="rId16"/>
    </p:embeddedFont>
    <p:embeddedFont>
      <p:font typeface="Canva Sans" charset="1" panose="020B0503030501040103"/>
      <p:regular r:id="rId17"/>
    </p:embeddedFont>
    <p:embeddedFont>
      <p:font typeface="Canva Sans Bold" charset="1" panose="020B0803030501040103"/>
      <p:regular r:id="rId18"/>
    </p:embeddedFont>
    <p:embeddedFont>
      <p:font typeface="Canva Sans Italics" charset="1" panose="020B0503030501040103"/>
      <p:regular r:id="rId19"/>
    </p:embeddedFont>
    <p:embeddedFont>
      <p:font typeface="Canva Sans Bold Italics" charset="1" panose="020B0803030501040103"/>
      <p:regular r:id="rId20"/>
    </p:embeddedFont>
    <p:embeddedFont>
      <p:font typeface="Canva Sans Medium" charset="1" panose="020B0603030501040103"/>
      <p:regular r:id="rId21"/>
    </p:embeddedFont>
    <p:embeddedFont>
      <p:font typeface="Canva Sans Medium Italics" charset="1" panose="020B0603030501040103"/>
      <p:regular r:id="rId22"/>
    </p:embeddedFont>
    <p:embeddedFont>
      <p:font typeface="Antonio" charset="1" panose="02000503000000000000"/>
      <p:regular r:id="rId23"/>
    </p:embeddedFont>
    <p:embeddedFont>
      <p:font typeface="Antonio Bold" charset="1" panose="02000803000000000000"/>
      <p:regular r:id="rId24"/>
    </p:embeddedFont>
    <p:embeddedFont>
      <p:font typeface="Antonio Italics" charset="1" panose="02000503000000000000"/>
      <p:regular r:id="rId25"/>
    </p:embeddedFont>
    <p:embeddedFont>
      <p:font typeface="Antonio Bold Italics" charset="1" panose="02000803000000000000"/>
      <p:regular r:id="rId26"/>
    </p:embeddedFont>
    <p:embeddedFont>
      <p:font typeface="Antonio Light" charset="1" panose="02000303000000000000"/>
      <p:regular r:id="rId27"/>
    </p:embeddedFont>
    <p:embeddedFont>
      <p:font typeface="Antonio Light Italics" charset="1" panose="02000303000000000000"/>
      <p:regular r:id="rId28"/>
    </p:embeddedFont>
    <p:embeddedFont>
      <p:font typeface="Antonio Ultra-Bold" charset="1" panose="02000803000000000000"/>
      <p:regular r:id="rId29"/>
    </p:embeddedFont>
    <p:embeddedFont>
      <p:font typeface="Antonio Ultra-Bold Italics" charset="1" panose="02000803000000000000"/>
      <p:regular r:id="rId30"/>
    </p:embeddedFont>
    <p:embeddedFont>
      <p:font typeface="Varela Round" charset="1" panose="000005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jpe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jpeg>
</file>

<file path=ppt/media/image41.png>
</file>

<file path=ppt/media/image42.svg>
</file>

<file path=ppt/media/image43.jpeg>
</file>

<file path=ppt/media/image44.png>
</file>

<file path=ppt/media/image45.png>
</file>

<file path=ppt/media/image46.svg>
</file>

<file path=ppt/media/image5.sv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svg" Type="http://schemas.openxmlformats.org/officeDocument/2006/relationships/image"/><Relationship Id="rId11" Target="../media/image41.png" Type="http://schemas.openxmlformats.org/officeDocument/2006/relationships/image"/><Relationship Id="rId12" Target="../media/image42.svg" Type="http://schemas.openxmlformats.org/officeDocument/2006/relationships/image"/><Relationship Id="rId13" Target="../media/image44.png" Type="http://schemas.openxmlformats.org/officeDocument/2006/relationships/image"/><Relationship Id="rId2" Target="../media/image6.png" Type="http://schemas.openxmlformats.org/officeDocument/2006/relationships/image"/><Relationship Id="rId3" Target="../media/image7.svg" Type="http://schemas.openxmlformats.org/officeDocument/2006/relationships/image"/><Relationship Id="rId4" Target="../media/image43.jpe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11" Target="../media/image5.svg" Type="http://schemas.openxmlformats.org/officeDocument/2006/relationships/image"/><Relationship Id="rId12" Target="../media/image41.png" Type="http://schemas.openxmlformats.org/officeDocument/2006/relationships/image"/><Relationship Id="rId13" Target="../media/image42.svg" Type="http://schemas.openxmlformats.org/officeDocument/2006/relationships/image"/><Relationship Id="rId14" Target="../media/image45.png" Type="http://schemas.openxmlformats.org/officeDocument/2006/relationships/image"/><Relationship Id="rId15" Target="../media/image46.svg" Type="http://schemas.openxmlformats.org/officeDocument/2006/relationships/image"/><Relationship Id="rId2" Target="../media/image13.png" Type="http://schemas.openxmlformats.org/officeDocument/2006/relationships/image"/><Relationship Id="rId3" Target="../media/image14.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svg" Type="http://schemas.openxmlformats.org/officeDocument/2006/relationships/image"/><Relationship Id="rId11" Target="../media/image13.png" Type="http://schemas.openxmlformats.org/officeDocument/2006/relationships/image"/><Relationship Id="rId12" Target="../media/image14.svg" Type="http://schemas.openxmlformats.org/officeDocument/2006/relationships/image"/><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 Id="rId9"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svg" Type="http://schemas.openxmlformats.org/officeDocument/2006/relationships/image"/><Relationship Id="rId11" Target="../media/image9.png" Type="http://schemas.openxmlformats.org/officeDocument/2006/relationships/image"/><Relationship Id="rId12" Target="../media/image10.svg" Type="http://schemas.openxmlformats.org/officeDocument/2006/relationships/image"/><Relationship Id="rId2" Target="../media/image4.png" Type="http://schemas.openxmlformats.org/officeDocument/2006/relationships/image"/><Relationship Id="rId3" Target="../media/image5.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17.jpeg" Type="http://schemas.openxmlformats.org/officeDocument/2006/relationships/image"/><Relationship Id="rId9" Target="../media/image1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8.png" Type="http://schemas.openxmlformats.org/officeDocument/2006/relationships/image"/><Relationship Id="rId11" Target="../media/image29.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22.png" Type="http://schemas.openxmlformats.org/officeDocument/2006/relationships/image"/><Relationship Id="rId5" Target="../media/image23.svg" Type="http://schemas.openxmlformats.org/officeDocument/2006/relationships/image"/><Relationship Id="rId6" Target="../media/image24.png" Type="http://schemas.openxmlformats.org/officeDocument/2006/relationships/image"/><Relationship Id="rId7" Target="../media/image25.svg" Type="http://schemas.openxmlformats.org/officeDocument/2006/relationships/image"/><Relationship Id="rId8" Target="../media/image26.png" Type="http://schemas.openxmlformats.org/officeDocument/2006/relationships/image"/><Relationship Id="rId9" Target="../media/image2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 Id="rId3" Target="../media/image3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 Id="rId3" Target="../media/image35.svg" Type="http://schemas.openxmlformats.org/officeDocument/2006/relationships/image"/><Relationship Id="rId4" Target="../media/image36.png" Type="http://schemas.openxmlformats.org/officeDocument/2006/relationships/image"/><Relationship Id="rId5" Target="../media/image37.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2.svg" Type="http://schemas.openxmlformats.org/officeDocument/2006/relationships/image"/><Relationship Id="rId2" Target="../media/image11.png" Type="http://schemas.openxmlformats.org/officeDocument/2006/relationships/image"/><Relationship Id="rId3" Target="../media/image12.svg" Type="http://schemas.openxmlformats.org/officeDocument/2006/relationships/image"/><Relationship Id="rId4" Target="../media/image38.png" Type="http://schemas.openxmlformats.org/officeDocument/2006/relationships/image"/><Relationship Id="rId5" Target="../media/image39.svg" Type="http://schemas.openxmlformats.org/officeDocument/2006/relationships/image"/><Relationship Id="rId6" Target="../media/image40.jpe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 Id="rId9" Target="../media/image4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2874"/>
        </a:solidFill>
      </p:bgPr>
    </p:bg>
    <p:spTree>
      <p:nvGrpSpPr>
        <p:cNvPr id="1" name=""/>
        <p:cNvGrpSpPr/>
        <p:nvPr/>
      </p:nvGrpSpPr>
      <p:grpSpPr>
        <a:xfrm>
          <a:off x="0" y="0"/>
          <a:ext cx="0" cy="0"/>
          <a:chOff x="0" y="0"/>
          <a:chExt cx="0" cy="0"/>
        </a:xfrm>
      </p:grpSpPr>
      <p:grpSp>
        <p:nvGrpSpPr>
          <p:cNvPr name="Group 2" id="2"/>
          <p:cNvGrpSpPr/>
          <p:nvPr/>
        </p:nvGrpSpPr>
        <p:grpSpPr>
          <a:xfrm rot="-5400000">
            <a:off x="1385668" y="-2016955"/>
            <a:ext cx="10287000" cy="14320911"/>
            <a:chOff x="0" y="0"/>
            <a:chExt cx="660400" cy="919367"/>
          </a:xfrm>
        </p:grpSpPr>
        <p:sp>
          <p:nvSpPr>
            <p:cNvPr name="Freeform 3" id="3"/>
            <p:cNvSpPr/>
            <p:nvPr/>
          </p:nvSpPr>
          <p:spPr>
            <a:xfrm flipH="false" flipV="false" rot="0">
              <a:off x="0" y="0"/>
              <a:ext cx="660400" cy="919367"/>
            </a:xfrm>
            <a:custGeom>
              <a:avLst/>
              <a:gdLst/>
              <a:ahLst/>
              <a:cxnLst/>
              <a:rect r="r" b="b" t="t" l="l"/>
              <a:pathLst>
                <a:path h="919367" w="660400">
                  <a:moveTo>
                    <a:pt x="220252" y="900298"/>
                  </a:moveTo>
                  <a:cubicBezTo>
                    <a:pt x="254109" y="911812"/>
                    <a:pt x="292600" y="919367"/>
                    <a:pt x="330378" y="919367"/>
                  </a:cubicBezTo>
                  <a:cubicBezTo>
                    <a:pt x="368157" y="919367"/>
                    <a:pt x="404509" y="912890"/>
                    <a:pt x="438009" y="901376"/>
                  </a:cubicBezTo>
                  <a:cubicBezTo>
                    <a:pt x="438723" y="901017"/>
                    <a:pt x="439435" y="901017"/>
                    <a:pt x="440148" y="900657"/>
                  </a:cubicBezTo>
                  <a:cubicBezTo>
                    <a:pt x="565955" y="854602"/>
                    <a:pt x="658618" y="732988"/>
                    <a:pt x="660400" y="588498"/>
                  </a:cubicBezTo>
                  <a:lnTo>
                    <a:pt x="660400" y="0"/>
                  </a:lnTo>
                  <a:lnTo>
                    <a:pt x="0" y="0"/>
                  </a:lnTo>
                  <a:lnTo>
                    <a:pt x="0" y="588061"/>
                  </a:lnTo>
                  <a:cubicBezTo>
                    <a:pt x="1782" y="733707"/>
                    <a:pt x="93019" y="855322"/>
                    <a:pt x="220252" y="900298"/>
                  </a:cubicBezTo>
                  <a:close/>
                </a:path>
              </a:pathLst>
            </a:custGeom>
            <a:solidFill>
              <a:srgbClr val="FCFDFD"/>
            </a:solidFill>
          </p:spPr>
        </p:sp>
        <p:sp>
          <p:nvSpPr>
            <p:cNvPr name="TextBox 4" id="4"/>
            <p:cNvSpPr txBox="true"/>
            <p:nvPr/>
          </p:nvSpPr>
          <p:spPr>
            <a:xfrm>
              <a:off x="0" y="-38100"/>
              <a:ext cx="660400" cy="8304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5400000">
            <a:off x="-4114800" y="-2016955"/>
            <a:ext cx="10287000" cy="14320911"/>
            <a:chOff x="0" y="0"/>
            <a:chExt cx="660400" cy="919367"/>
          </a:xfrm>
        </p:grpSpPr>
        <p:sp>
          <p:nvSpPr>
            <p:cNvPr name="Freeform 6" id="6"/>
            <p:cNvSpPr/>
            <p:nvPr/>
          </p:nvSpPr>
          <p:spPr>
            <a:xfrm flipH="false" flipV="false" rot="0">
              <a:off x="0" y="0"/>
              <a:ext cx="660400" cy="919367"/>
            </a:xfrm>
            <a:custGeom>
              <a:avLst/>
              <a:gdLst/>
              <a:ahLst/>
              <a:cxnLst/>
              <a:rect r="r" b="b" t="t" l="l"/>
              <a:pathLst>
                <a:path h="919367" w="660400">
                  <a:moveTo>
                    <a:pt x="220252" y="900298"/>
                  </a:moveTo>
                  <a:cubicBezTo>
                    <a:pt x="254109" y="911812"/>
                    <a:pt x="292600" y="919367"/>
                    <a:pt x="330378" y="919367"/>
                  </a:cubicBezTo>
                  <a:cubicBezTo>
                    <a:pt x="368157" y="919367"/>
                    <a:pt x="404509" y="912890"/>
                    <a:pt x="438009" y="901376"/>
                  </a:cubicBezTo>
                  <a:cubicBezTo>
                    <a:pt x="438723" y="901017"/>
                    <a:pt x="439435" y="901017"/>
                    <a:pt x="440148" y="900657"/>
                  </a:cubicBezTo>
                  <a:cubicBezTo>
                    <a:pt x="565955" y="854602"/>
                    <a:pt x="658618" y="732988"/>
                    <a:pt x="660400" y="588498"/>
                  </a:cubicBezTo>
                  <a:lnTo>
                    <a:pt x="660400" y="0"/>
                  </a:lnTo>
                  <a:lnTo>
                    <a:pt x="0" y="0"/>
                  </a:lnTo>
                  <a:lnTo>
                    <a:pt x="0" y="588061"/>
                  </a:lnTo>
                  <a:cubicBezTo>
                    <a:pt x="1782" y="733707"/>
                    <a:pt x="93019" y="855322"/>
                    <a:pt x="220252" y="900298"/>
                  </a:cubicBezTo>
                  <a:close/>
                </a:path>
              </a:pathLst>
            </a:custGeom>
            <a:solidFill>
              <a:srgbClr val="254E9D">
                <a:alpha val="7843"/>
              </a:srgbClr>
            </a:solidFill>
          </p:spPr>
        </p:sp>
        <p:sp>
          <p:nvSpPr>
            <p:cNvPr name="TextBox 7" id="7"/>
            <p:cNvSpPr txBox="true"/>
            <p:nvPr/>
          </p:nvSpPr>
          <p:spPr>
            <a:xfrm>
              <a:off x="0" y="-38100"/>
              <a:ext cx="660400" cy="830467"/>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394460" y="1273917"/>
            <a:ext cx="887151" cy="698631"/>
          </a:xfrm>
          <a:custGeom>
            <a:avLst/>
            <a:gdLst/>
            <a:ahLst/>
            <a:cxnLst/>
            <a:rect r="r" b="b" t="t" l="l"/>
            <a:pathLst>
              <a:path h="698631" w="887151">
                <a:moveTo>
                  <a:pt x="0" y="0"/>
                </a:moveTo>
                <a:lnTo>
                  <a:pt x="887151" y="0"/>
                </a:lnTo>
                <a:lnTo>
                  <a:pt x="887151" y="698632"/>
                </a:lnTo>
                <a:lnTo>
                  <a:pt x="0" y="698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816951" y="3050414"/>
            <a:ext cx="9214200" cy="2985135"/>
          </a:xfrm>
          <a:prstGeom prst="rect">
            <a:avLst/>
          </a:prstGeom>
        </p:spPr>
        <p:txBody>
          <a:bodyPr anchor="t" rtlCol="false" tIns="0" lIns="0" bIns="0" rIns="0">
            <a:spAutoFit/>
          </a:bodyPr>
          <a:lstStyle/>
          <a:p>
            <a:pPr>
              <a:lnSpc>
                <a:spcPts val="7920"/>
              </a:lnSpc>
            </a:pPr>
            <a:r>
              <a:rPr lang="en-US" sz="6000" spc="624">
                <a:solidFill>
                  <a:srgbClr val="254E9D"/>
                </a:solidFill>
                <a:latin typeface="Antonio Bold"/>
              </a:rPr>
              <a:t>TRANSFORMING MEDICAL DIAGNOSIS WITH AUGMENTED REALITY</a:t>
            </a:r>
          </a:p>
        </p:txBody>
      </p:sp>
      <p:sp>
        <p:nvSpPr>
          <p:cNvPr name="Freeform 10" id="10"/>
          <p:cNvSpPr/>
          <p:nvPr/>
        </p:nvSpPr>
        <p:spPr>
          <a:xfrm flipH="false" flipV="false" rot="0">
            <a:off x="9144000" y="5620178"/>
            <a:ext cx="887151" cy="698631"/>
          </a:xfrm>
          <a:custGeom>
            <a:avLst/>
            <a:gdLst/>
            <a:ahLst/>
            <a:cxnLst/>
            <a:rect r="r" b="b" t="t" l="l"/>
            <a:pathLst>
              <a:path h="698631" w="887151">
                <a:moveTo>
                  <a:pt x="0" y="0"/>
                </a:moveTo>
                <a:lnTo>
                  <a:pt x="887151" y="0"/>
                </a:lnTo>
                <a:lnTo>
                  <a:pt x="887151" y="698631"/>
                </a:lnTo>
                <a:lnTo>
                  <a:pt x="0" y="6986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1" id="11"/>
          <p:cNvGrpSpPr/>
          <p:nvPr/>
        </p:nvGrpSpPr>
        <p:grpSpPr>
          <a:xfrm rot="0">
            <a:off x="-631288" y="7026434"/>
            <a:ext cx="9071314" cy="1144758"/>
            <a:chOff x="0" y="0"/>
            <a:chExt cx="12095085" cy="1526345"/>
          </a:xfrm>
        </p:grpSpPr>
        <p:grpSp>
          <p:nvGrpSpPr>
            <p:cNvPr name="Group 12" id="12"/>
            <p:cNvGrpSpPr/>
            <p:nvPr/>
          </p:nvGrpSpPr>
          <p:grpSpPr>
            <a:xfrm rot="0">
              <a:off x="0" y="0"/>
              <a:ext cx="12095085" cy="1526345"/>
              <a:chOff x="0" y="0"/>
              <a:chExt cx="2389153" cy="301500"/>
            </a:xfrm>
          </p:grpSpPr>
          <p:sp>
            <p:nvSpPr>
              <p:cNvPr name="Freeform 13" id="13"/>
              <p:cNvSpPr/>
              <p:nvPr/>
            </p:nvSpPr>
            <p:spPr>
              <a:xfrm flipH="false" flipV="false" rot="0">
                <a:off x="0" y="0"/>
                <a:ext cx="2389153" cy="301500"/>
              </a:xfrm>
              <a:custGeom>
                <a:avLst/>
                <a:gdLst/>
                <a:ahLst/>
                <a:cxnLst/>
                <a:rect r="r" b="b" t="t" l="l"/>
                <a:pathLst>
                  <a:path h="301500" w="2389153">
                    <a:moveTo>
                      <a:pt x="0" y="0"/>
                    </a:moveTo>
                    <a:lnTo>
                      <a:pt x="2389153" y="0"/>
                    </a:lnTo>
                    <a:lnTo>
                      <a:pt x="2389153" y="301500"/>
                    </a:lnTo>
                    <a:lnTo>
                      <a:pt x="0" y="301500"/>
                    </a:lnTo>
                    <a:close/>
                  </a:path>
                </a:pathLst>
              </a:custGeom>
              <a:solidFill>
                <a:srgbClr val="002874"/>
              </a:solidFill>
            </p:spPr>
          </p:sp>
          <p:sp>
            <p:nvSpPr>
              <p:cNvPr name="TextBox 14" id="14"/>
              <p:cNvSpPr txBox="true"/>
              <p:nvPr/>
            </p:nvSpPr>
            <p:spPr>
              <a:xfrm>
                <a:off x="0" y="-38100"/>
                <a:ext cx="2389153" cy="339600"/>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2700997" y="274773"/>
              <a:ext cx="7348890" cy="1052999"/>
            </a:xfrm>
            <a:prstGeom prst="rect">
              <a:avLst/>
            </a:prstGeom>
          </p:spPr>
          <p:txBody>
            <a:bodyPr anchor="t" rtlCol="false" tIns="0" lIns="0" bIns="0" rIns="0">
              <a:spAutoFit/>
            </a:bodyPr>
            <a:lstStyle/>
            <a:p>
              <a:pPr>
                <a:lnSpc>
                  <a:spcPts val="5807"/>
                </a:lnSpc>
              </a:pPr>
              <a:r>
                <a:rPr lang="en-US" sz="5584">
                  <a:solidFill>
                    <a:srgbClr val="FCFDFD"/>
                  </a:solidFill>
                  <a:latin typeface="Antonio Bold"/>
                </a:rPr>
                <a:t>PRESENTATION 2024</a:t>
              </a:r>
            </a:p>
          </p:txBody>
        </p:sp>
      </p:grpSp>
      <p:sp>
        <p:nvSpPr>
          <p:cNvPr name="Freeform 16" id="16"/>
          <p:cNvSpPr/>
          <p:nvPr/>
        </p:nvSpPr>
        <p:spPr>
          <a:xfrm flipH="true" flipV="false" rot="0">
            <a:off x="8440026" y="424871"/>
            <a:ext cx="8953739" cy="10117219"/>
          </a:xfrm>
          <a:custGeom>
            <a:avLst/>
            <a:gdLst/>
            <a:ahLst/>
            <a:cxnLst/>
            <a:rect r="r" b="b" t="t" l="l"/>
            <a:pathLst>
              <a:path h="10117219" w="8953739">
                <a:moveTo>
                  <a:pt x="8953739" y="0"/>
                </a:moveTo>
                <a:lnTo>
                  <a:pt x="0" y="0"/>
                </a:lnTo>
                <a:lnTo>
                  <a:pt x="0" y="10117219"/>
                </a:lnTo>
                <a:lnTo>
                  <a:pt x="8953739" y="10117219"/>
                </a:lnTo>
                <a:lnTo>
                  <a:pt x="8953739" y="0"/>
                </a:lnTo>
                <a:close/>
              </a:path>
            </a:pathLst>
          </a:custGeom>
          <a:blipFill>
            <a:blip r:embed="rId4"/>
            <a:stretch>
              <a:fillRect l="0" t="0" r="0" b="0"/>
            </a:stretch>
          </a:blipFill>
        </p:spPr>
      </p:sp>
      <p:sp>
        <p:nvSpPr>
          <p:cNvPr name="TextBox 17" id="17"/>
          <p:cNvSpPr txBox="true"/>
          <p:nvPr/>
        </p:nvSpPr>
        <p:spPr>
          <a:xfrm rot="0">
            <a:off x="816951" y="8628647"/>
            <a:ext cx="3702419" cy="1153782"/>
          </a:xfrm>
          <a:prstGeom prst="rect">
            <a:avLst/>
          </a:prstGeom>
        </p:spPr>
        <p:txBody>
          <a:bodyPr anchor="t" rtlCol="false" tIns="0" lIns="0" bIns="0" rIns="0">
            <a:spAutoFit/>
          </a:bodyPr>
          <a:lstStyle/>
          <a:p>
            <a:pPr>
              <a:lnSpc>
                <a:spcPts val="4656"/>
              </a:lnSpc>
            </a:pPr>
            <a:r>
              <a:rPr lang="en-US" sz="3325">
                <a:solidFill>
                  <a:srgbClr val="254E9D"/>
                </a:solidFill>
                <a:latin typeface="Hero Bold"/>
              </a:rPr>
              <a:t>Presented by </a:t>
            </a:r>
          </a:p>
          <a:p>
            <a:pPr>
              <a:lnSpc>
                <a:spcPts val="4656"/>
              </a:lnSpc>
            </a:pPr>
            <a:r>
              <a:rPr lang="en-US" sz="3325">
                <a:solidFill>
                  <a:srgbClr val="254E9D"/>
                </a:solidFill>
                <a:latin typeface="Hero Bold"/>
              </a:rPr>
              <a:t>Amarnath (Ash)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2874"/>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211556"/>
            <a:ext cx="8046744" cy="8046744"/>
          </a:xfrm>
          <a:custGeom>
            <a:avLst/>
            <a:gdLst/>
            <a:ahLst/>
            <a:cxnLst/>
            <a:rect r="r" b="b" t="t" l="l"/>
            <a:pathLst>
              <a:path h="8046744" w="8046744">
                <a:moveTo>
                  <a:pt x="0" y="0"/>
                </a:moveTo>
                <a:lnTo>
                  <a:pt x="8046744" y="0"/>
                </a:lnTo>
                <a:lnTo>
                  <a:pt x="8046744" y="8046744"/>
                </a:lnTo>
                <a:lnTo>
                  <a:pt x="0" y="80467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1788749" y="1984352"/>
            <a:ext cx="6526646" cy="6501152"/>
            <a:chOff x="0" y="0"/>
            <a:chExt cx="6502400" cy="6477000"/>
          </a:xfrm>
        </p:grpSpPr>
        <p:sp>
          <p:nvSpPr>
            <p:cNvPr name="Freeform 4" id="4"/>
            <p:cNvSpPr/>
            <p:nvPr/>
          </p:nvSpPr>
          <p:spPr>
            <a:xfrm flipH="false" flipV="false" rot="0">
              <a:off x="-23042" y="119185"/>
              <a:ext cx="6542159" cy="6244242"/>
            </a:xfrm>
            <a:custGeom>
              <a:avLst/>
              <a:gdLst/>
              <a:ahLst/>
              <a:cxnLst/>
              <a:rect r="r" b="b" t="t" l="l"/>
              <a:pathLst>
                <a:path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4"/>
              <a:stretch>
                <a:fillRect l="-48956" t="-19610" r="-67056" b="0"/>
              </a:stretch>
            </a:blipFill>
          </p:spPr>
        </p:sp>
        <p:sp>
          <p:nvSpPr>
            <p:cNvPr name="Freeform 5" id="5"/>
            <p:cNvSpPr/>
            <p:nvPr/>
          </p:nvSpPr>
          <p:spPr>
            <a:xfrm flipH="false" flipV="false" rot="0">
              <a:off x="73038" y="66269"/>
              <a:ext cx="6350000" cy="6349987"/>
            </a:xfrm>
            <a:custGeom>
              <a:avLst/>
              <a:gdLst/>
              <a:ahLst/>
              <a:cxnLst/>
              <a:rect r="r" b="b" t="t" l="l"/>
              <a:pathLst>
                <a:path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B4E4FF"/>
            </a:solidFill>
          </p:spPr>
        </p:sp>
      </p:grpSp>
      <p:sp>
        <p:nvSpPr>
          <p:cNvPr name="Freeform 6" id="6"/>
          <p:cNvSpPr/>
          <p:nvPr/>
        </p:nvSpPr>
        <p:spPr>
          <a:xfrm flipH="false" flipV="false" rot="0">
            <a:off x="-3600450" y="-3726137"/>
            <a:ext cx="7200900" cy="7200900"/>
          </a:xfrm>
          <a:custGeom>
            <a:avLst/>
            <a:gdLst/>
            <a:ahLst/>
            <a:cxnLst/>
            <a:rect r="r" b="b" t="t" l="l"/>
            <a:pathLst>
              <a:path h="7200900" w="7200900">
                <a:moveTo>
                  <a:pt x="0" y="0"/>
                </a:moveTo>
                <a:lnTo>
                  <a:pt x="7200900" y="0"/>
                </a:lnTo>
                <a:lnTo>
                  <a:pt x="7200900" y="7200900"/>
                </a:lnTo>
                <a:lnTo>
                  <a:pt x="0" y="7200900"/>
                </a:lnTo>
                <a:lnTo>
                  <a:pt x="0" y="0"/>
                </a:lnTo>
                <a:close/>
              </a:path>
            </a:pathLst>
          </a:custGeom>
          <a:blipFill>
            <a:blip r:embed="rId5">
              <a:alphaModFix amt="50000"/>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6473978" y="6300850"/>
            <a:ext cx="10551506" cy="10551506"/>
          </a:xfrm>
          <a:custGeom>
            <a:avLst/>
            <a:gdLst/>
            <a:ahLst/>
            <a:cxnLst/>
            <a:rect r="r" b="b" t="t" l="l"/>
            <a:pathLst>
              <a:path h="10551506" w="10551506">
                <a:moveTo>
                  <a:pt x="0" y="0"/>
                </a:moveTo>
                <a:lnTo>
                  <a:pt x="10551506" y="0"/>
                </a:lnTo>
                <a:lnTo>
                  <a:pt x="10551506" y="10551506"/>
                </a:lnTo>
                <a:lnTo>
                  <a:pt x="0" y="1055150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3684656" y="-4544437"/>
            <a:ext cx="8355287" cy="8355287"/>
          </a:xfrm>
          <a:custGeom>
            <a:avLst/>
            <a:gdLst/>
            <a:ahLst/>
            <a:cxnLst/>
            <a:rect r="r" b="b" t="t" l="l"/>
            <a:pathLst>
              <a:path h="8355287" w="8355287">
                <a:moveTo>
                  <a:pt x="0" y="0"/>
                </a:moveTo>
                <a:lnTo>
                  <a:pt x="8355287" y="0"/>
                </a:lnTo>
                <a:lnTo>
                  <a:pt x="8355287" y="8355287"/>
                </a:lnTo>
                <a:lnTo>
                  <a:pt x="0" y="8355287"/>
                </a:lnTo>
                <a:lnTo>
                  <a:pt x="0" y="0"/>
                </a:lnTo>
                <a:close/>
              </a:path>
            </a:pathLst>
          </a:custGeom>
          <a:blipFill>
            <a:blip r:embed="rId9">
              <a:alphaModFix amt="50000"/>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14261850" y="6300850"/>
            <a:ext cx="7200900" cy="7200900"/>
          </a:xfrm>
          <a:custGeom>
            <a:avLst/>
            <a:gdLst/>
            <a:ahLst/>
            <a:cxnLst/>
            <a:rect r="r" b="b" t="t" l="l"/>
            <a:pathLst>
              <a:path h="7200900" w="7200900">
                <a:moveTo>
                  <a:pt x="0" y="0"/>
                </a:moveTo>
                <a:lnTo>
                  <a:pt x="7200900" y="0"/>
                </a:lnTo>
                <a:lnTo>
                  <a:pt x="7200900" y="7200900"/>
                </a:lnTo>
                <a:lnTo>
                  <a:pt x="0" y="7200900"/>
                </a:lnTo>
                <a:lnTo>
                  <a:pt x="0" y="0"/>
                </a:lnTo>
                <a:close/>
              </a:path>
            </a:pathLst>
          </a:custGeom>
          <a:blipFill>
            <a:blip r:embed="rId11">
              <a:alphaModFix amt="50000"/>
              <a:extLst>
                <a:ext uri="{96DAC541-7B7A-43D3-8B79-37D633B846F1}">
                  <asvg:svgBlip xmlns:asvg="http://schemas.microsoft.com/office/drawing/2016/SVG/main" r:embed="rId12"/>
                </a:ext>
              </a:extLst>
            </a:blip>
            <a:stretch>
              <a:fillRect l="0" t="0" r="0" b="0"/>
            </a:stretch>
          </a:blipFill>
        </p:spPr>
      </p:sp>
      <p:sp>
        <p:nvSpPr>
          <p:cNvPr name="TextBox 10" id="10"/>
          <p:cNvSpPr txBox="true"/>
          <p:nvPr/>
        </p:nvSpPr>
        <p:spPr>
          <a:xfrm rot="0">
            <a:off x="8315395" y="2156713"/>
            <a:ext cx="10399806" cy="3308274"/>
          </a:xfrm>
          <a:prstGeom prst="rect">
            <a:avLst/>
          </a:prstGeom>
        </p:spPr>
        <p:txBody>
          <a:bodyPr anchor="t" rtlCol="false" tIns="0" lIns="0" bIns="0" rIns="0">
            <a:spAutoFit/>
          </a:bodyPr>
          <a:lstStyle/>
          <a:p>
            <a:pPr algn="ctr">
              <a:lnSpc>
                <a:spcPts val="13076"/>
              </a:lnSpc>
            </a:pPr>
            <a:r>
              <a:rPr lang="en-US" sz="10896">
                <a:solidFill>
                  <a:srgbClr val="A8DFFD"/>
                </a:solidFill>
                <a:latin typeface="Roboto Condensed Bold"/>
              </a:rPr>
              <a:t>ANY</a:t>
            </a:r>
          </a:p>
          <a:p>
            <a:pPr algn="ctr">
              <a:lnSpc>
                <a:spcPts val="13076"/>
              </a:lnSpc>
            </a:pPr>
            <a:r>
              <a:rPr lang="en-US" sz="10896">
                <a:solidFill>
                  <a:srgbClr val="A8DFFD"/>
                </a:solidFill>
                <a:latin typeface="Roboto Condensed Bold"/>
              </a:rPr>
              <a:t>QUESTIONS?</a:t>
            </a:r>
          </a:p>
        </p:txBody>
      </p:sp>
      <p:grpSp>
        <p:nvGrpSpPr>
          <p:cNvPr name="Group 11" id="11"/>
          <p:cNvGrpSpPr/>
          <p:nvPr/>
        </p:nvGrpSpPr>
        <p:grpSpPr>
          <a:xfrm rot="0">
            <a:off x="9957597" y="6779134"/>
            <a:ext cx="7454117" cy="3507866"/>
            <a:chOff x="0" y="0"/>
            <a:chExt cx="9938823" cy="4677155"/>
          </a:xfrm>
        </p:grpSpPr>
        <p:sp>
          <p:nvSpPr>
            <p:cNvPr name="Freeform 12" id="12"/>
            <p:cNvSpPr/>
            <p:nvPr/>
          </p:nvSpPr>
          <p:spPr>
            <a:xfrm flipH="false" flipV="false" rot="0">
              <a:off x="0" y="0"/>
              <a:ext cx="3383313" cy="4671668"/>
            </a:xfrm>
            <a:custGeom>
              <a:avLst/>
              <a:gdLst/>
              <a:ahLst/>
              <a:cxnLst/>
              <a:rect r="r" b="b" t="t" l="l"/>
              <a:pathLst>
                <a:path h="4671668" w="3383313">
                  <a:moveTo>
                    <a:pt x="0" y="0"/>
                  </a:moveTo>
                  <a:lnTo>
                    <a:pt x="3383313" y="0"/>
                  </a:lnTo>
                  <a:lnTo>
                    <a:pt x="3383313" y="4671668"/>
                  </a:lnTo>
                  <a:lnTo>
                    <a:pt x="0" y="4671668"/>
                  </a:lnTo>
                  <a:lnTo>
                    <a:pt x="0" y="0"/>
                  </a:lnTo>
                  <a:close/>
                </a:path>
              </a:pathLst>
            </a:custGeom>
            <a:blipFill>
              <a:blip r:embed="rId13"/>
              <a:stretch>
                <a:fillRect l="0" t="0" r="-97609" b="0"/>
              </a:stretch>
            </a:blipFill>
          </p:spPr>
        </p:sp>
        <p:sp>
          <p:nvSpPr>
            <p:cNvPr name="Freeform 13" id="13"/>
            <p:cNvSpPr/>
            <p:nvPr/>
          </p:nvSpPr>
          <p:spPr>
            <a:xfrm flipH="false" flipV="false" rot="0">
              <a:off x="6555510" y="5487"/>
              <a:ext cx="3383313" cy="4671668"/>
            </a:xfrm>
            <a:custGeom>
              <a:avLst/>
              <a:gdLst/>
              <a:ahLst/>
              <a:cxnLst/>
              <a:rect r="r" b="b" t="t" l="l"/>
              <a:pathLst>
                <a:path h="4671668" w="3383313">
                  <a:moveTo>
                    <a:pt x="0" y="0"/>
                  </a:moveTo>
                  <a:lnTo>
                    <a:pt x="3383313" y="0"/>
                  </a:lnTo>
                  <a:lnTo>
                    <a:pt x="3383313" y="4671668"/>
                  </a:lnTo>
                  <a:lnTo>
                    <a:pt x="0" y="4671668"/>
                  </a:lnTo>
                  <a:lnTo>
                    <a:pt x="0" y="0"/>
                  </a:lnTo>
                  <a:close/>
                </a:path>
              </a:pathLst>
            </a:custGeom>
            <a:blipFill>
              <a:blip r:embed="rId13"/>
              <a:stretch>
                <a:fillRect l="-97609" t="0" r="0" b="0"/>
              </a:stretch>
            </a:blipFill>
          </p:spPr>
        </p:sp>
      </p:gr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2874"/>
        </a:solidFill>
      </p:bgPr>
    </p:bg>
    <p:spTree>
      <p:nvGrpSpPr>
        <p:cNvPr id="1" name=""/>
        <p:cNvGrpSpPr/>
        <p:nvPr/>
      </p:nvGrpSpPr>
      <p:grpSpPr>
        <a:xfrm>
          <a:off x="0" y="0"/>
          <a:ext cx="0" cy="0"/>
          <a:chOff x="0" y="0"/>
          <a:chExt cx="0" cy="0"/>
        </a:xfrm>
      </p:grpSpPr>
      <p:sp>
        <p:nvSpPr>
          <p:cNvPr name="Freeform 2" id="2"/>
          <p:cNvSpPr/>
          <p:nvPr/>
        </p:nvSpPr>
        <p:spPr>
          <a:xfrm flipH="false" flipV="false" rot="0">
            <a:off x="2735038" y="-1265462"/>
            <a:ext cx="12817925" cy="12817925"/>
          </a:xfrm>
          <a:custGeom>
            <a:avLst/>
            <a:gdLst/>
            <a:ahLst/>
            <a:cxnLst/>
            <a:rect r="r" b="b" t="t" l="l"/>
            <a:pathLst>
              <a:path h="12817925" w="12817925">
                <a:moveTo>
                  <a:pt x="0" y="0"/>
                </a:moveTo>
                <a:lnTo>
                  <a:pt x="12817924" y="0"/>
                </a:lnTo>
                <a:lnTo>
                  <a:pt x="12817924" y="12817924"/>
                </a:lnTo>
                <a:lnTo>
                  <a:pt x="0" y="128179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791650" y="791150"/>
            <a:ext cx="8704699" cy="8704699"/>
          </a:xfrm>
          <a:custGeom>
            <a:avLst/>
            <a:gdLst/>
            <a:ahLst/>
            <a:cxnLst/>
            <a:rect r="r" b="b" t="t" l="l"/>
            <a:pathLst>
              <a:path h="8704699" w="8704699">
                <a:moveTo>
                  <a:pt x="0" y="0"/>
                </a:moveTo>
                <a:lnTo>
                  <a:pt x="8704700" y="0"/>
                </a:lnTo>
                <a:lnTo>
                  <a:pt x="8704700" y="8704700"/>
                </a:lnTo>
                <a:lnTo>
                  <a:pt x="0" y="87047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033234" y="-3023256"/>
            <a:ext cx="7200900" cy="7200900"/>
          </a:xfrm>
          <a:custGeom>
            <a:avLst/>
            <a:gdLst/>
            <a:ahLst/>
            <a:cxnLst/>
            <a:rect r="r" b="b" t="t" l="l"/>
            <a:pathLst>
              <a:path h="7200900" w="7200900">
                <a:moveTo>
                  <a:pt x="0" y="0"/>
                </a:moveTo>
                <a:lnTo>
                  <a:pt x="7200900" y="0"/>
                </a:lnTo>
                <a:lnTo>
                  <a:pt x="7200900" y="7200900"/>
                </a:lnTo>
                <a:lnTo>
                  <a:pt x="0" y="7200900"/>
                </a:lnTo>
                <a:lnTo>
                  <a:pt x="0" y="0"/>
                </a:lnTo>
                <a:close/>
              </a:path>
            </a:pathLst>
          </a:custGeom>
          <a:blipFill>
            <a:blip r:embed="rId6">
              <a:alphaModFix amt="50000"/>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5538778" y="5915050"/>
            <a:ext cx="10551506" cy="10551506"/>
          </a:xfrm>
          <a:custGeom>
            <a:avLst/>
            <a:gdLst/>
            <a:ahLst/>
            <a:cxnLst/>
            <a:rect r="r" b="b" t="t" l="l"/>
            <a:pathLst>
              <a:path h="10551506" w="10551506">
                <a:moveTo>
                  <a:pt x="0" y="0"/>
                </a:moveTo>
                <a:lnTo>
                  <a:pt x="10551506" y="0"/>
                </a:lnTo>
                <a:lnTo>
                  <a:pt x="10551506" y="10551506"/>
                </a:lnTo>
                <a:lnTo>
                  <a:pt x="0" y="1055150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13684656" y="-4177644"/>
            <a:ext cx="8355287" cy="8355287"/>
          </a:xfrm>
          <a:custGeom>
            <a:avLst/>
            <a:gdLst/>
            <a:ahLst/>
            <a:cxnLst/>
            <a:rect r="r" b="b" t="t" l="l"/>
            <a:pathLst>
              <a:path h="8355287" w="8355287">
                <a:moveTo>
                  <a:pt x="0" y="0"/>
                </a:moveTo>
                <a:lnTo>
                  <a:pt x="8355287" y="0"/>
                </a:lnTo>
                <a:lnTo>
                  <a:pt x="8355287" y="8355288"/>
                </a:lnTo>
                <a:lnTo>
                  <a:pt x="0" y="8355288"/>
                </a:lnTo>
                <a:lnTo>
                  <a:pt x="0" y="0"/>
                </a:lnTo>
                <a:close/>
              </a:path>
            </a:pathLst>
          </a:custGeom>
          <a:blipFill>
            <a:blip r:embed="rId10">
              <a:alphaModFix amt="50000"/>
              <a:extLst>
                <a:ext uri="{96DAC541-7B7A-43D3-8B79-37D633B846F1}">
                  <asvg:svgBlip xmlns:asvg="http://schemas.microsoft.com/office/drawing/2016/SVG/main" r:embed="rId11"/>
                </a:ext>
              </a:extLst>
            </a:blip>
            <a:stretch>
              <a:fillRect l="0" t="0" r="0" b="0"/>
            </a:stretch>
          </a:blipFill>
        </p:spPr>
      </p:sp>
      <p:sp>
        <p:nvSpPr>
          <p:cNvPr name="Freeform 7" id="7"/>
          <p:cNvSpPr/>
          <p:nvPr/>
        </p:nvSpPr>
        <p:spPr>
          <a:xfrm flipH="false" flipV="false" rot="0">
            <a:off x="14261850" y="6686550"/>
            <a:ext cx="7200900" cy="7200900"/>
          </a:xfrm>
          <a:custGeom>
            <a:avLst/>
            <a:gdLst/>
            <a:ahLst/>
            <a:cxnLst/>
            <a:rect r="r" b="b" t="t" l="l"/>
            <a:pathLst>
              <a:path h="7200900" w="7200900">
                <a:moveTo>
                  <a:pt x="0" y="0"/>
                </a:moveTo>
                <a:lnTo>
                  <a:pt x="7200900" y="0"/>
                </a:lnTo>
                <a:lnTo>
                  <a:pt x="7200900" y="7200900"/>
                </a:lnTo>
                <a:lnTo>
                  <a:pt x="0" y="7200900"/>
                </a:lnTo>
                <a:lnTo>
                  <a:pt x="0" y="0"/>
                </a:lnTo>
                <a:close/>
              </a:path>
            </a:pathLst>
          </a:custGeom>
          <a:blipFill>
            <a:blip r:embed="rId12">
              <a:alphaModFix amt="50000"/>
              <a:extLst>
                <a:ext uri="{96DAC541-7B7A-43D3-8B79-37D633B846F1}">
                  <asvg:svgBlip xmlns:asvg="http://schemas.microsoft.com/office/drawing/2016/SVG/main" r:embed="rId13"/>
                </a:ext>
              </a:extLst>
            </a:blip>
            <a:stretch>
              <a:fillRect l="0" t="0" r="0" b="0"/>
            </a:stretch>
          </a:blipFill>
        </p:spPr>
      </p:sp>
      <p:sp>
        <p:nvSpPr>
          <p:cNvPr name="TextBox 8" id="8"/>
          <p:cNvSpPr txBox="true"/>
          <p:nvPr/>
        </p:nvSpPr>
        <p:spPr>
          <a:xfrm rot="0">
            <a:off x="5468772" y="3702842"/>
            <a:ext cx="7350455" cy="3690940"/>
          </a:xfrm>
          <a:prstGeom prst="rect">
            <a:avLst/>
          </a:prstGeom>
        </p:spPr>
        <p:txBody>
          <a:bodyPr anchor="t" rtlCol="false" tIns="0" lIns="0" bIns="0" rIns="0">
            <a:spAutoFit/>
          </a:bodyPr>
          <a:lstStyle/>
          <a:p>
            <a:pPr algn="ctr">
              <a:lnSpc>
                <a:spcPts val="14156"/>
              </a:lnSpc>
            </a:pPr>
            <a:r>
              <a:rPr lang="en-US" sz="14156">
                <a:solidFill>
                  <a:srgbClr val="FFFFFF"/>
                </a:solidFill>
                <a:latin typeface="Roboto Condensed Bold"/>
              </a:rPr>
              <a:t>THANK</a:t>
            </a:r>
          </a:p>
          <a:p>
            <a:pPr algn="ctr">
              <a:lnSpc>
                <a:spcPts val="14156"/>
              </a:lnSpc>
            </a:pPr>
            <a:r>
              <a:rPr lang="en-US" sz="14156">
                <a:solidFill>
                  <a:srgbClr val="FFFFFF"/>
                </a:solidFill>
                <a:latin typeface="Roboto Condensed Bold"/>
              </a:rPr>
              <a:t>YOU</a:t>
            </a:r>
          </a:p>
        </p:txBody>
      </p:sp>
      <p:sp>
        <p:nvSpPr>
          <p:cNvPr name="Freeform 9" id="9"/>
          <p:cNvSpPr/>
          <p:nvPr/>
        </p:nvSpPr>
        <p:spPr>
          <a:xfrm flipH="false" flipV="false" rot="0">
            <a:off x="-4684937" y="7086600"/>
            <a:ext cx="7315200" cy="3200400"/>
          </a:xfrm>
          <a:custGeom>
            <a:avLst/>
            <a:gdLst/>
            <a:ahLst/>
            <a:cxnLst/>
            <a:rect r="r" b="b" t="t" l="l"/>
            <a:pathLst>
              <a:path h="3200400" w="7315200">
                <a:moveTo>
                  <a:pt x="0" y="0"/>
                </a:moveTo>
                <a:lnTo>
                  <a:pt x="7315200" y="0"/>
                </a:lnTo>
                <a:lnTo>
                  <a:pt x="7315200" y="3200400"/>
                </a:lnTo>
                <a:lnTo>
                  <a:pt x="0" y="32004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0" id="10"/>
          <p:cNvSpPr/>
          <p:nvPr/>
        </p:nvSpPr>
        <p:spPr>
          <a:xfrm flipH="false" flipV="false" rot="0">
            <a:off x="15897129" y="7038975"/>
            <a:ext cx="7315200" cy="3200400"/>
          </a:xfrm>
          <a:custGeom>
            <a:avLst/>
            <a:gdLst/>
            <a:ahLst/>
            <a:cxnLst/>
            <a:rect r="r" b="b" t="t" l="l"/>
            <a:pathLst>
              <a:path h="3200400" w="7315200">
                <a:moveTo>
                  <a:pt x="0" y="0"/>
                </a:moveTo>
                <a:lnTo>
                  <a:pt x="7315200" y="0"/>
                </a:lnTo>
                <a:lnTo>
                  <a:pt x="7315200" y="3200400"/>
                </a:lnTo>
                <a:lnTo>
                  <a:pt x="0" y="32004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Tree>
  </p:cSld>
  <p:clrMapOvr>
    <a:masterClrMapping/>
  </p:clrMapOvr>
  <p:transition spd="slow">
    <p:push dir="d"/>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2874"/>
        </a:solidFill>
      </p:bgPr>
    </p:bg>
    <p:spTree>
      <p:nvGrpSpPr>
        <p:cNvPr id="1" name=""/>
        <p:cNvGrpSpPr/>
        <p:nvPr/>
      </p:nvGrpSpPr>
      <p:grpSpPr>
        <a:xfrm>
          <a:off x="0" y="0"/>
          <a:ext cx="0" cy="0"/>
          <a:chOff x="0" y="0"/>
          <a:chExt cx="0" cy="0"/>
        </a:xfrm>
      </p:grpSpPr>
      <p:sp>
        <p:nvSpPr>
          <p:cNvPr name="Freeform 2" id="2"/>
          <p:cNvSpPr/>
          <p:nvPr/>
        </p:nvSpPr>
        <p:spPr>
          <a:xfrm flipH="false" flipV="false" rot="0">
            <a:off x="13081656" y="-3726137"/>
            <a:ext cx="8355287" cy="8355287"/>
          </a:xfrm>
          <a:custGeom>
            <a:avLst/>
            <a:gdLst/>
            <a:ahLst/>
            <a:cxnLst/>
            <a:rect r="r" b="b" t="t" l="l"/>
            <a:pathLst>
              <a:path h="8355287" w="8355287">
                <a:moveTo>
                  <a:pt x="0" y="0"/>
                </a:moveTo>
                <a:lnTo>
                  <a:pt x="8355288" y="0"/>
                </a:lnTo>
                <a:lnTo>
                  <a:pt x="8355288" y="8355287"/>
                </a:lnTo>
                <a:lnTo>
                  <a:pt x="0" y="8355287"/>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737350" y="729444"/>
            <a:ext cx="8828112" cy="8828112"/>
          </a:xfrm>
          <a:custGeom>
            <a:avLst/>
            <a:gdLst/>
            <a:ahLst/>
            <a:cxnLst/>
            <a:rect r="r" b="b" t="t" l="l"/>
            <a:pathLst>
              <a:path h="8828112" w="8828112">
                <a:moveTo>
                  <a:pt x="0" y="0"/>
                </a:moveTo>
                <a:lnTo>
                  <a:pt x="8828113" y="0"/>
                </a:lnTo>
                <a:lnTo>
                  <a:pt x="8828113" y="8828112"/>
                </a:lnTo>
                <a:lnTo>
                  <a:pt x="0" y="88281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8926176" y="2321725"/>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6"/>
            <a:stretch>
              <a:fillRect l="0" t="0" r="0" b="0"/>
            </a:stretch>
          </a:blipFill>
        </p:spPr>
      </p:sp>
      <p:sp>
        <p:nvSpPr>
          <p:cNvPr name="TextBox 5" id="5"/>
          <p:cNvSpPr txBox="true"/>
          <p:nvPr/>
        </p:nvSpPr>
        <p:spPr>
          <a:xfrm rot="0">
            <a:off x="1028700" y="721566"/>
            <a:ext cx="6108025" cy="981034"/>
          </a:xfrm>
          <a:prstGeom prst="rect">
            <a:avLst/>
          </a:prstGeom>
        </p:spPr>
        <p:txBody>
          <a:bodyPr anchor="t" rtlCol="false" tIns="0" lIns="0" bIns="0" rIns="0">
            <a:spAutoFit/>
          </a:bodyPr>
          <a:lstStyle/>
          <a:p>
            <a:pPr>
              <a:lnSpc>
                <a:spcPts val="7679"/>
              </a:lnSpc>
            </a:pPr>
            <a:r>
              <a:rPr lang="en-US" sz="6399">
                <a:solidFill>
                  <a:srgbClr val="A8DFFD"/>
                </a:solidFill>
                <a:latin typeface="Roboto Condensed Bold"/>
              </a:rPr>
              <a:t>AGENDA</a:t>
            </a:r>
          </a:p>
        </p:txBody>
      </p:sp>
      <p:sp>
        <p:nvSpPr>
          <p:cNvPr name="Freeform 6" id="6"/>
          <p:cNvSpPr/>
          <p:nvPr/>
        </p:nvSpPr>
        <p:spPr>
          <a:xfrm flipH="false" flipV="false" rot="0">
            <a:off x="-1835009" y="-1893800"/>
            <a:ext cx="4439138" cy="4439138"/>
          </a:xfrm>
          <a:custGeom>
            <a:avLst/>
            <a:gdLst/>
            <a:ahLst/>
            <a:cxnLst/>
            <a:rect r="r" b="b" t="t" l="l"/>
            <a:pathLst>
              <a:path h="4439138" w="4439138">
                <a:moveTo>
                  <a:pt x="0" y="0"/>
                </a:moveTo>
                <a:lnTo>
                  <a:pt x="4439138" y="0"/>
                </a:lnTo>
                <a:lnTo>
                  <a:pt x="4439138" y="4439138"/>
                </a:lnTo>
                <a:lnTo>
                  <a:pt x="0" y="4439138"/>
                </a:lnTo>
                <a:lnTo>
                  <a:pt x="0" y="0"/>
                </a:lnTo>
                <a:close/>
              </a:path>
            </a:pathLst>
          </a:custGeom>
          <a:blipFill>
            <a:blip r:embed="rId7">
              <a:alphaModFix amt="50000"/>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5758441" y="8594697"/>
            <a:ext cx="4439138" cy="4439138"/>
          </a:xfrm>
          <a:custGeom>
            <a:avLst/>
            <a:gdLst/>
            <a:ahLst/>
            <a:cxnLst/>
            <a:rect r="r" b="b" t="t" l="l"/>
            <a:pathLst>
              <a:path h="4439138" w="4439138">
                <a:moveTo>
                  <a:pt x="0" y="0"/>
                </a:moveTo>
                <a:lnTo>
                  <a:pt x="4439138" y="0"/>
                </a:lnTo>
                <a:lnTo>
                  <a:pt x="4439138" y="4439138"/>
                </a:lnTo>
                <a:lnTo>
                  <a:pt x="0" y="4439138"/>
                </a:lnTo>
                <a:lnTo>
                  <a:pt x="0" y="0"/>
                </a:lnTo>
                <a:close/>
              </a:path>
            </a:pathLst>
          </a:custGeom>
          <a:blipFill>
            <a:blip r:embed="rId7">
              <a:alphaModFix amt="50000"/>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5542136" y="5888516"/>
            <a:ext cx="10551506" cy="10551506"/>
          </a:xfrm>
          <a:custGeom>
            <a:avLst/>
            <a:gdLst/>
            <a:ahLst/>
            <a:cxnLst/>
            <a:rect r="r" b="b" t="t" l="l"/>
            <a:pathLst>
              <a:path h="10551506" w="10551506">
                <a:moveTo>
                  <a:pt x="0" y="0"/>
                </a:moveTo>
                <a:lnTo>
                  <a:pt x="10551506" y="0"/>
                </a:lnTo>
                <a:lnTo>
                  <a:pt x="10551506" y="10551507"/>
                </a:lnTo>
                <a:lnTo>
                  <a:pt x="0" y="10551507"/>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9" id="9"/>
          <p:cNvSpPr txBox="true"/>
          <p:nvPr/>
        </p:nvSpPr>
        <p:spPr>
          <a:xfrm rot="0">
            <a:off x="2510505" y="10951718"/>
            <a:ext cx="3256566" cy="533400"/>
          </a:xfrm>
          <a:prstGeom prst="rect">
            <a:avLst/>
          </a:prstGeom>
        </p:spPr>
        <p:txBody>
          <a:bodyPr anchor="t" rtlCol="false" tIns="0" lIns="0" bIns="0" rIns="0">
            <a:spAutoFit/>
          </a:bodyPr>
          <a:lstStyle/>
          <a:p>
            <a:pPr>
              <a:lnSpc>
                <a:spcPts val="4200"/>
              </a:lnSpc>
            </a:pPr>
            <a:r>
              <a:rPr lang="en-US" sz="3000" spc="359">
                <a:solidFill>
                  <a:srgbClr val="EF529C"/>
                </a:solidFill>
                <a:latin typeface="Roboto Condensed"/>
              </a:rPr>
              <a:t>HEADING TEXT</a:t>
            </a:r>
          </a:p>
        </p:txBody>
      </p:sp>
      <p:sp>
        <p:nvSpPr>
          <p:cNvPr name="TextBox 10" id="10"/>
          <p:cNvSpPr txBox="true"/>
          <p:nvPr/>
        </p:nvSpPr>
        <p:spPr>
          <a:xfrm rot="0">
            <a:off x="2510505" y="12304268"/>
            <a:ext cx="3256566" cy="533400"/>
          </a:xfrm>
          <a:prstGeom prst="rect">
            <a:avLst/>
          </a:prstGeom>
        </p:spPr>
        <p:txBody>
          <a:bodyPr anchor="t" rtlCol="false" tIns="0" lIns="0" bIns="0" rIns="0">
            <a:spAutoFit/>
          </a:bodyPr>
          <a:lstStyle/>
          <a:p>
            <a:pPr>
              <a:lnSpc>
                <a:spcPts val="4200"/>
              </a:lnSpc>
            </a:pPr>
            <a:r>
              <a:rPr lang="en-US" sz="3000" spc="359">
                <a:solidFill>
                  <a:srgbClr val="EF529C"/>
                </a:solidFill>
                <a:latin typeface="Roboto Condensed"/>
              </a:rPr>
              <a:t>HEADING TEXT</a:t>
            </a:r>
          </a:p>
        </p:txBody>
      </p:sp>
      <p:grpSp>
        <p:nvGrpSpPr>
          <p:cNvPr name="Group 11" id="11"/>
          <p:cNvGrpSpPr/>
          <p:nvPr/>
        </p:nvGrpSpPr>
        <p:grpSpPr>
          <a:xfrm rot="0">
            <a:off x="1028700" y="6620952"/>
            <a:ext cx="6413883" cy="910343"/>
            <a:chOff x="0" y="0"/>
            <a:chExt cx="8551845" cy="1213791"/>
          </a:xfrm>
        </p:grpSpPr>
        <p:sp>
          <p:nvSpPr>
            <p:cNvPr name="TextBox 12" id="12"/>
            <p:cNvSpPr txBox="true"/>
            <p:nvPr/>
          </p:nvSpPr>
          <p:spPr>
            <a:xfrm rot="0">
              <a:off x="1663736" y="271864"/>
              <a:ext cx="6888109" cy="685728"/>
            </a:xfrm>
            <a:prstGeom prst="rect">
              <a:avLst/>
            </a:prstGeom>
          </p:spPr>
          <p:txBody>
            <a:bodyPr anchor="t" rtlCol="false" tIns="0" lIns="0" bIns="0" rIns="0">
              <a:spAutoFit/>
            </a:bodyPr>
            <a:lstStyle/>
            <a:p>
              <a:pPr>
                <a:lnSpc>
                  <a:spcPts val="4200"/>
                </a:lnSpc>
              </a:pPr>
              <a:r>
                <a:rPr lang="en-US" sz="3000" spc="359">
                  <a:solidFill>
                    <a:srgbClr val="EF529C"/>
                  </a:solidFill>
                  <a:latin typeface="Roboto Condensed"/>
                </a:rPr>
                <a:t>TECHNICAL FOUNDATION</a:t>
              </a:r>
            </a:p>
          </p:txBody>
        </p:sp>
        <p:sp>
          <p:nvSpPr>
            <p:cNvPr name="Freeform 13" id="13"/>
            <p:cNvSpPr/>
            <p:nvPr/>
          </p:nvSpPr>
          <p:spPr>
            <a:xfrm flipH="false" flipV="false" rot="0">
              <a:off x="0" y="0"/>
              <a:ext cx="1213863" cy="1213791"/>
            </a:xfrm>
            <a:custGeom>
              <a:avLst/>
              <a:gdLst/>
              <a:ahLst/>
              <a:cxnLst/>
              <a:rect r="r" b="b" t="t" l="l"/>
              <a:pathLst>
                <a:path h="1213791" w="1213863">
                  <a:moveTo>
                    <a:pt x="0" y="0"/>
                  </a:moveTo>
                  <a:lnTo>
                    <a:pt x="1213863" y="0"/>
                  </a:lnTo>
                  <a:lnTo>
                    <a:pt x="1213863" y="1213791"/>
                  </a:lnTo>
                  <a:lnTo>
                    <a:pt x="0" y="1213791"/>
                  </a:lnTo>
                  <a:lnTo>
                    <a:pt x="0" y="0"/>
                  </a:lnTo>
                  <a:close/>
                </a:path>
              </a:pathLst>
            </a:custGeom>
            <a:blipFill>
              <a:blip r:embed="rId11">
                <a:extLst>
                  <a:ext uri="{96DAC541-7B7A-43D3-8B79-37D633B846F1}">
                    <asvg:svgBlip xmlns:asvg="http://schemas.microsoft.com/office/drawing/2016/SVG/main" r:embed="rId12"/>
                  </a:ext>
                </a:extLst>
              </a:blip>
              <a:stretch>
                <a:fillRect l="0" t="-2" r="0" b="-2"/>
              </a:stretch>
            </a:blipFill>
          </p:spPr>
        </p:sp>
        <p:sp>
          <p:nvSpPr>
            <p:cNvPr name="TextBox 14" id="14"/>
            <p:cNvSpPr txBox="true"/>
            <p:nvPr/>
          </p:nvSpPr>
          <p:spPr>
            <a:xfrm rot="0">
              <a:off x="339809" y="223263"/>
              <a:ext cx="874054" cy="685728"/>
            </a:xfrm>
            <a:prstGeom prst="rect">
              <a:avLst/>
            </a:prstGeom>
          </p:spPr>
          <p:txBody>
            <a:bodyPr anchor="t" rtlCol="false" tIns="0" lIns="0" bIns="0" rIns="0">
              <a:spAutoFit/>
            </a:bodyPr>
            <a:lstStyle/>
            <a:p>
              <a:pPr>
                <a:lnSpc>
                  <a:spcPts val="4200"/>
                </a:lnSpc>
              </a:pPr>
              <a:r>
                <a:rPr lang="en-US" sz="3000" spc="359">
                  <a:solidFill>
                    <a:srgbClr val="A8DFFD"/>
                  </a:solidFill>
                  <a:latin typeface="Roboto Condensed"/>
                </a:rPr>
                <a:t>05</a:t>
              </a:r>
            </a:p>
          </p:txBody>
        </p:sp>
      </p:grpSp>
      <p:grpSp>
        <p:nvGrpSpPr>
          <p:cNvPr name="Group 15" id="15"/>
          <p:cNvGrpSpPr/>
          <p:nvPr/>
        </p:nvGrpSpPr>
        <p:grpSpPr>
          <a:xfrm rot="0">
            <a:off x="1028700" y="7750370"/>
            <a:ext cx="5354222" cy="910343"/>
            <a:chOff x="0" y="0"/>
            <a:chExt cx="7138963" cy="1213791"/>
          </a:xfrm>
        </p:grpSpPr>
        <p:sp>
          <p:nvSpPr>
            <p:cNvPr name="TextBox 16" id="16"/>
            <p:cNvSpPr txBox="true"/>
            <p:nvPr/>
          </p:nvSpPr>
          <p:spPr>
            <a:xfrm rot="0">
              <a:off x="1663736" y="263389"/>
              <a:ext cx="5475227" cy="685728"/>
            </a:xfrm>
            <a:prstGeom prst="rect">
              <a:avLst/>
            </a:prstGeom>
          </p:spPr>
          <p:txBody>
            <a:bodyPr anchor="t" rtlCol="false" tIns="0" lIns="0" bIns="0" rIns="0">
              <a:spAutoFit/>
            </a:bodyPr>
            <a:lstStyle/>
            <a:p>
              <a:pPr>
                <a:lnSpc>
                  <a:spcPts val="4200"/>
                </a:lnSpc>
              </a:pPr>
              <a:r>
                <a:rPr lang="en-US" sz="3000" spc="359">
                  <a:solidFill>
                    <a:srgbClr val="EF529C"/>
                  </a:solidFill>
                  <a:latin typeface="Roboto Condensed"/>
                </a:rPr>
                <a:t>IMPLEMENTATION</a:t>
              </a:r>
            </a:p>
          </p:txBody>
        </p:sp>
        <p:sp>
          <p:nvSpPr>
            <p:cNvPr name="Freeform 17" id="17"/>
            <p:cNvSpPr/>
            <p:nvPr/>
          </p:nvSpPr>
          <p:spPr>
            <a:xfrm flipH="false" flipV="false" rot="0">
              <a:off x="0" y="0"/>
              <a:ext cx="1213863" cy="1213791"/>
            </a:xfrm>
            <a:custGeom>
              <a:avLst/>
              <a:gdLst/>
              <a:ahLst/>
              <a:cxnLst/>
              <a:rect r="r" b="b" t="t" l="l"/>
              <a:pathLst>
                <a:path h="1213791" w="1213863">
                  <a:moveTo>
                    <a:pt x="0" y="0"/>
                  </a:moveTo>
                  <a:lnTo>
                    <a:pt x="1213863" y="0"/>
                  </a:lnTo>
                  <a:lnTo>
                    <a:pt x="1213863" y="1213791"/>
                  </a:lnTo>
                  <a:lnTo>
                    <a:pt x="0" y="1213791"/>
                  </a:lnTo>
                  <a:lnTo>
                    <a:pt x="0" y="0"/>
                  </a:lnTo>
                  <a:close/>
                </a:path>
              </a:pathLst>
            </a:custGeom>
            <a:blipFill>
              <a:blip r:embed="rId11">
                <a:extLst>
                  <a:ext uri="{96DAC541-7B7A-43D3-8B79-37D633B846F1}">
                    <asvg:svgBlip xmlns:asvg="http://schemas.microsoft.com/office/drawing/2016/SVG/main" r:embed="rId12"/>
                  </a:ext>
                </a:extLst>
              </a:blip>
              <a:stretch>
                <a:fillRect l="0" t="-2" r="0" b="-2"/>
              </a:stretch>
            </a:blipFill>
          </p:spPr>
        </p:sp>
        <p:sp>
          <p:nvSpPr>
            <p:cNvPr name="TextBox 18" id="18"/>
            <p:cNvSpPr txBox="true"/>
            <p:nvPr/>
          </p:nvSpPr>
          <p:spPr>
            <a:xfrm rot="0">
              <a:off x="339809" y="223263"/>
              <a:ext cx="874054" cy="685728"/>
            </a:xfrm>
            <a:prstGeom prst="rect">
              <a:avLst/>
            </a:prstGeom>
          </p:spPr>
          <p:txBody>
            <a:bodyPr anchor="t" rtlCol="false" tIns="0" lIns="0" bIns="0" rIns="0">
              <a:spAutoFit/>
            </a:bodyPr>
            <a:lstStyle/>
            <a:p>
              <a:pPr>
                <a:lnSpc>
                  <a:spcPts val="4200"/>
                </a:lnSpc>
              </a:pPr>
              <a:r>
                <a:rPr lang="en-US" sz="3000" spc="359">
                  <a:solidFill>
                    <a:srgbClr val="A8DFFD"/>
                  </a:solidFill>
                  <a:latin typeface="Roboto Condensed"/>
                </a:rPr>
                <a:t>06</a:t>
              </a:r>
            </a:p>
          </p:txBody>
        </p:sp>
      </p:grpSp>
      <p:grpSp>
        <p:nvGrpSpPr>
          <p:cNvPr name="Group 19" id="19"/>
          <p:cNvGrpSpPr/>
          <p:nvPr/>
        </p:nvGrpSpPr>
        <p:grpSpPr>
          <a:xfrm rot="0">
            <a:off x="1262704" y="10769223"/>
            <a:ext cx="910397" cy="910397"/>
            <a:chOff x="0" y="0"/>
            <a:chExt cx="1213863" cy="1213863"/>
          </a:xfrm>
        </p:grpSpPr>
        <p:sp>
          <p:nvSpPr>
            <p:cNvPr name="Freeform 20" id="20"/>
            <p:cNvSpPr/>
            <p:nvPr/>
          </p:nvSpPr>
          <p:spPr>
            <a:xfrm flipH="false" flipV="false" rot="0">
              <a:off x="0" y="0"/>
              <a:ext cx="1213863" cy="1213863"/>
            </a:xfrm>
            <a:custGeom>
              <a:avLst/>
              <a:gdLst/>
              <a:ahLst/>
              <a:cxnLst/>
              <a:rect r="r" b="b" t="t" l="l"/>
              <a:pathLst>
                <a:path h="1213863" w="1213863">
                  <a:moveTo>
                    <a:pt x="0" y="0"/>
                  </a:moveTo>
                  <a:lnTo>
                    <a:pt x="1213863" y="0"/>
                  </a:lnTo>
                  <a:lnTo>
                    <a:pt x="1213863" y="1213863"/>
                  </a:lnTo>
                  <a:lnTo>
                    <a:pt x="0" y="121386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21" id="21"/>
            <p:cNvSpPr txBox="true"/>
            <p:nvPr/>
          </p:nvSpPr>
          <p:spPr>
            <a:xfrm rot="0">
              <a:off x="339809" y="223263"/>
              <a:ext cx="874054" cy="685800"/>
            </a:xfrm>
            <a:prstGeom prst="rect">
              <a:avLst/>
            </a:prstGeom>
          </p:spPr>
          <p:txBody>
            <a:bodyPr anchor="t" rtlCol="false" tIns="0" lIns="0" bIns="0" rIns="0">
              <a:spAutoFit/>
            </a:bodyPr>
            <a:lstStyle/>
            <a:p>
              <a:pPr>
                <a:lnSpc>
                  <a:spcPts val="4200"/>
                </a:lnSpc>
              </a:pPr>
              <a:r>
                <a:rPr lang="en-US" sz="3000" spc="359">
                  <a:solidFill>
                    <a:srgbClr val="A8DFFD"/>
                  </a:solidFill>
                  <a:latin typeface="Roboto Condensed"/>
                </a:rPr>
                <a:t>03</a:t>
              </a:r>
            </a:p>
          </p:txBody>
        </p:sp>
      </p:grpSp>
      <p:grpSp>
        <p:nvGrpSpPr>
          <p:cNvPr name="Group 22" id="22"/>
          <p:cNvGrpSpPr/>
          <p:nvPr/>
        </p:nvGrpSpPr>
        <p:grpSpPr>
          <a:xfrm rot="0">
            <a:off x="1262704" y="12117771"/>
            <a:ext cx="910397" cy="910397"/>
            <a:chOff x="0" y="0"/>
            <a:chExt cx="1213863" cy="1213863"/>
          </a:xfrm>
        </p:grpSpPr>
        <p:sp>
          <p:nvSpPr>
            <p:cNvPr name="Freeform 23" id="23"/>
            <p:cNvSpPr/>
            <p:nvPr/>
          </p:nvSpPr>
          <p:spPr>
            <a:xfrm flipH="false" flipV="false" rot="0">
              <a:off x="0" y="0"/>
              <a:ext cx="1213863" cy="1213863"/>
            </a:xfrm>
            <a:custGeom>
              <a:avLst/>
              <a:gdLst/>
              <a:ahLst/>
              <a:cxnLst/>
              <a:rect r="r" b="b" t="t" l="l"/>
              <a:pathLst>
                <a:path h="1213863" w="1213863">
                  <a:moveTo>
                    <a:pt x="0" y="0"/>
                  </a:moveTo>
                  <a:lnTo>
                    <a:pt x="1213863" y="0"/>
                  </a:lnTo>
                  <a:lnTo>
                    <a:pt x="1213863" y="1213863"/>
                  </a:lnTo>
                  <a:lnTo>
                    <a:pt x="0" y="121386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24" id="24"/>
            <p:cNvSpPr txBox="true"/>
            <p:nvPr/>
          </p:nvSpPr>
          <p:spPr>
            <a:xfrm rot="0">
              <a:off x="339809" y="223263"/>
              <a:ext cx="874054" cy="685800"/>
            </a:xfrm>
            <a:prstGeom prst="rect">
              <a:avLst/>
            </a:prstGeom>
          </p:spPr>
          <p:txBody>
            <a:bodyPr anchor="t" rtlCol="false" tIns="0" lIns="0" bIns="0" rIns="0">
              <a:spAutoFit/>
            </a:bodyPr>
            <a:lstStyle/>
            <a:p>
              <a:pPr>
                <a:lnSpc>
                  <a:spcPts val="4200"/>
                </a:lnSpc>
              </a:pPr>
              <a:r>
                <a:rPr lang="en-US" sz="3000" spc="359">
                  <a:solidFill>
                    <a:srgbClr val="A8DFFD"/>
                  </a:solidFill>
                  <a:latin typeface="Roboto Condensed"/>
                </a:rPr>
                <a:t>04</a:t>
              </a:r>
            </a:p>
          </p:txBody>
        </p:sp>
      </p:grpSp>
      <p:grpSp>
        <p:nvGrpSpPr>
          <p:cNvPr name="Group 25" id="25"/>
          <p:cNvGrpSpPr/>
          <p:nvPr/>
        </p:nvGrpSpPr>
        <p:grpSpPr>
          <a:xfrm rot="0">
            <a:off x="1018719" y="2018632"/>
            <a:ext cx="4504367" cy="910397"/>
            <a:chOff x="0" y="0"/>
            <a:chExt cx="6005823" cy="1213863"/>
          </a:xfrm>
        </p:grpSpPr>
        <p:sp>
          <p:nvSpPr>
            <p:cNvPr name="TextBox 26" id="26"/>
            <p:cNvSpPr txBox="true"/>
            <p:nvPr/>
          </p:nvSpPr>
          <p:spPr>
            <a:xfrm rot="0">
              <a:off x="1663736" y="268726"/>
              <a:ext cx="4342088" cy="685728"/>
            </a:xfrm>
            <a:prstGeom prst="rect">
              <a:avLst/>
            </a:prstGeom>
          </p:spPr>
          <p:txBody>
            <a:bodyPr anchor="t" rtlCol="false" tIns="0" lIns="0" bIns="0" rIns="0">
              <a:spAutoFit/>
            </a:bodyPr>
            <a:lstStyle/>
            <a:p>
              <a:pPr>
                <a:lnSpc>
                  <a:spcPts val="4200"/>
                </a:lnSpc>
              </a:pPr>
              <a:r>
                <a:rPr lang="en-US" sz="3000" spc="359">
                  <a:solidFill>
                    <a:srgbClr val="EF529C"/>
                  </a:solidFill>
                  <a:latin typeface="Roboto Condensed"/>
                </a:rPr>
                <a:t>ABOUT ME</a:t>
              </a:r>
            </a:p>
          </p:txBody>
        </p:sp>
        <p:sp>
          <p:nvSpPr>
            <p:cNvPr name="Freeform 27" id="27"/>
            <p:cNvSpPr/>
            <p:nvPr/>
          </p:nvSpPr>
          <p:spPr>
            <a:xfrm flipH="false" flipV="false" rot="0">
              <a:off x="0" y="0"/>
              <a:ext cx="1213863" cy="1213863"/>
            </a:xfrm>
            <a:custGeom>
              <a:avLst/>
              <a:gdLst/>
              <a:ahLst/>
              <a:cxnLst/>
              <a:rect r="r" b="b" t="t" l="l"/>
              <a:pathLst>
                <a:path h="1213863" w="1213863">
                  <a:moveTo>
                    <a:pt x="0" y="0"/>
                  </a:moveTo>
                  <a:lnTo>
                    <a:pt x="1213863" y="0"/>
                  </a:lnTo>
                  <a:lnTo>
                    <a:pt x="1213863" y="1213863"/>
                  </a:lnTo>
                  <a:lnTo>
                    <a:pt x="0" y="121386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28" id="28"/>
            <p:cNvSpPr txBox="true"/>
            <p:nvPr/>
          </p:nvSpPr>
          <p:spPr>
            <a:xfrm rot="0">
              <a:off x="339809" y="223263"/>
              <a:ext cx="874054" cy="685800"/>
            </a:xfrm>
            <a:prstGeom prst="rect">
              <a:avLst/>
            </a:prstGeom>
          </p:spPr>
          <p:txBody>
            <a:bodyPr anchor="t" rtlCol="false" tIns="0" lIns="0" bIns="0" rIns="0">
              <a:spAutoFit/>
            </a:bodyPr>
            <a:lstStyle/>
            <a:p>
              <a:pPr>
                <a:lnSpc>
                  <a:spcPts val="4200"/>
                </a:lnSpc>
              </a:pPr>
              <a:r>
                <a:rPr lang="en-US" sz="3000" spc="359">
                  <a:solidFill>
                    <a:srgbClr val="A8DFFD"/>
                  </a:solidFill>
                  <a:latin typeface="Roboto Condensed"/>
                </a:rPr>
                <a:t>01</a:t>
              </a:r>
            </a:p>
          </p:txBody>
        </p:sp>
      </p:grpSp>
      <p:grpSp>
        <p:nvGrpSpPr>
          <p:cNvPr name="Group 29" id="29"/>
          <p:cNvGrpSpPr/>
          <p:nvPr/>
        </p:nvGrpSpPr>
        <p:grpSpPr>
          <a:xfrm rot="0">
            <a:off x="1028700" y="3174326"/>
            <a:ext cx="4504367" cy="910397"/>
            <a:chOff x="0" y="0"/>
            <a:chExt cx="6005823" cy="1213863"/>
          </a:xfrm>
        </p:grpSpPr>
        <p:sp>
          <p:nvSpPr>
            <p:cNvPr name="TextBox 30" id="30"/>
            <p:cNvSpPr txBox="true"/>
            <p:nvPr/>
          </p:nvSpPr>
          <p:spPr>
            <a:xfrm rot="0">
              <a:off x="1663736" y="263389"/>
              <a:ext cx="4342088" cy="685728"/>
            </a:xfrm>
            <a:prstGeom prst="rect">
              <a:avLst/>
            </a:prstGeom>
          </p:spPr>
          <p:txBody>
            <a:bodyPr anchor="t" rtlCol="false" tIns="0" lIns="0" bIns="0" rIns="0">
              <a:spAutoFit/>
            </a:bodyPr>
            <a:lstStyle/>
            <a:p>
              <a:pPr>
                <a:lnSpc>
                  <a:spcPts val="4200"/>
                </a:lnSpc>
              </a:pPr>
              <a:r>
                <a:rPr lang="en-US" sz="3000" spc="359">
                  <a:solidFill>
                    <a:srgbClr val="EF529C"/>
                  </a:solidFill>
                  <a:latin typeface="Roboto Condensed"/>
                </a:rPr>
                <a:t>CHALLENGES</a:t>
              </a:r>
            </a:p>
          </p:txBody>
        </p:sp>
        <p:sp>
          <p:nvSpPr>
            <p:cNvPr name="Freeform 31" id="31"/>
            <p:cNvSpPr/>
            <p:nvPr/>
          </p:nvSpPr>
          <p:spPr>
            <a:xfrm flipH="false" flipV="false" rot="0">
              <a:off x="0" y="0"/>
              <a:ext cx="1213863" cy="1213863"/>
            </a:xfrm>
            <a:custGeom>
              <a:avLst/>
              <a:gdLst/>
              <a:ahLst/>
              <a:cxnLst/>
              <a:rect r="r" b="b" t="t" l="l"/>
              <a:pathLst>
                <a:path h="1213863" w="1213863">
                  <a:moveTo>
                    <a:pt x="0" y="0"/>
                  </a:moveTo>
                  <a:lnTo>
                    <a:pt x="1213863" y="0"/>
                  </a:lnTo>
                  <a:lnTo>
                    <a:pt x="1213863" y="1213863"/>
                  </a:lnTo>
                  <a:lnTo>
                    <a:pt x="0" y="121386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32" id="32"/>
            <p:cNvSpPr txBox="true"/>
            <p:nvPr/>
          </p:nvSpPr>
          <p:spPr>
            <a:xfrm rot="0">
              <a:off x="339809" y="223263"/>
              <a:ext cx="874054" cy="685800"/>
            </a:xfrm>
            <a:prstGeom prst="rect">
              <a:avLst/>
            </a:prstGeom>
          </p:spPr>
          <p:txBody>
            <a:bodyPr anchor="t" rtlCol="false" tIns="0" lIns="0" bIns="0" rIns="0">
              <a:spAutoFit/>
            </a:bodyPr>
            <a:lstStyle/>
            <a:p>
              <a:pPr>
                <a:lnSpc>
                  <a:spcPts val="4200"/>
                </a:lnSpc>
              </a:pPr>
              <a:r>
                <a:rPr lang="en-US" sz="3000" spc="359">
                  <a:solidFill>
                    <a:srgbClr val="A8DFFD"/>
                  </a:solidFill>
                  <a:latin typeface="Roboto Condensed"/>
                </a:rPr>
                <a:t>02</a:t>
              </a:r>
            </a:p>
          </p:txBody>
        </p:sp>
      </p:grpSp>
      <p:grpSp>
        <p:nvGrpSpPr>
          <p:cNvPr name="Group 33" id="33"/>
          <p:cNvGrpSpPr/>
          <p:nvPr/>
        </p:nvGrpSpPr>
        <p:grpSpPr>
          <a:xfrm rot="0">
            <a:off x="1028700" y="4332373"/>
            <a:ext cx="4504367" cy="910397"/>
            <a:chOff x="0" y="0"/>
            <a:chExt cx="6005823" cy="1213863"/>
          </a:xfrm>
        </p:grpSpPr>
        <p:sp>
          <p:nvSpPr>
            <p:cNvPr name="TextBox 34" id="34"/>
            <p:cNvSpPr txBox="true"/>
            <p:nvPr/>
          </p:nvSpPr>
          <p:spPr>
            <a:xfrm rot="0">
              <a:off x="1663736" y="268726"/>
              <a:ext cx="4342088" cy="685728"/>
            </a:xfrm>
            <a:prstGeom prst="rect">
              <a:avLst/>
            </a:prstGeom>
          </p:spPr>
          <p:txBody>
            <a:bodyPr anchor="t" rtlCol="false" tIns="0" lIns="0" bIns="0" rIns="0">
              <a:spAutoFit/>
            </a:bodyPr>
            <a:lstStyle/>
            <a:p>
              <a:pPr>
                <a:lnSpc>
                  <a:spcPts val="4200"/>
                </a:lnSpc>
              </a:pPr>
              <a:r>
                <a:rPr lang="en-US" sz="3000" spc="359">
                  <a:solidFill>
                    <a:srgbClr val="EF529C"/>
                  </a:solidFill>
                  <a:latin typeface="Roboto Condensed"/>
                </a:rPr>
                <a:t>SOLUTION</a:t>
              </a:r>
            </a:p>
          </p:txBody>
        </p:sp>
        <p:sp>
          <p:nvSpPr>
            <p:cNvPr name="Freeform 35" id="35"/>
            <p:cNvSpPr/>
            <p:nvPr/>
          </p:nvSpPr>
          <p:spPr>
            <a:xfrm flipH="false" flipV="false" rot="0">
              <a:off x="0" y="0"/>
              <a:ext cx="1213863" cy="1213863"/>
            </a:xfrm>
            <a:custGeom>
              <a:avLst/>
              <a:gdLst/>
              <a:ahLst/>
              <a:cxnLst/>
              <a:rect r="r" b="b" t="t" l="l"/>
              <a:pathLst>
                <a:path h="1213863" w="1213863">
                  <a:moveTo>
                    <a:pt x="0" y="0"/>
                  </a:moveTo>
                  <a:lnTo>
                    <a:pt x="1213863" y="0"/>
                  </a:lnTo>
                  <a:lnTo>
                    <a:pt x="1213863" y="1213863"/>
                  </a:lnTo>
                  <a:lnTo>
                    <a:pt x="0" y="121386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36" id="36"/>
            <p:cNvSpPr txBox="true"/>
            <p:nvPr/>
          </p:nvSpPr>
          <p:spPr>
            <a:xfrm rot="0">
              <a:off x="339809" y="223263"/>
              <a:ext cx="874054" cy="685800"/>
            </a:xfrm>
            <a:prstGeom prst="rect">
              <a:avLst/>
            </a:prstGeom>
          </p:spPr>
          <p:txBody>
            <a:bodyPr anchor="t" rtlCol="false" tIns="0" lIns="0" bIns="0" rIns="0">
              <a:spAutoFit/>
            </a:bodyPr>
            <a:lstStyle/>
            <a:p>
              <a:pPr>
                <a:lnSpc>
                  <a:spcPts val="4200"/>
                </a:lnSpc>
              </a:pPr>
              <a:r>
                <a:rPr lang="en-US" sz="3000" spc="359">
                  <a:solidFill>
                    <a:srgbClr val="A8DFFD"/>
                  </a:solidFill>
                  <a:latin typeface="Roboto Condensed"/>
                </a:rPr>
                <a:t>03</a:t>
              </a:r>
            </a:p>
          </p:txBody>
        </p:sp>
      </p:grpSp>
      <p:grpSp>
        <p:nvGrpSpPr>
          <p:cNvPr name="Group 37" id="37"/>
          <p:cNvGrpSpPr/>
          <p:nvPr/>
        </p:nvGrpSpPr>
        <p:grpSpPr>
          <a:xfrm rot="0">
            <a:off x="1028700" y="5462905"/>
            <a:ext cx="5331824" cy="910397"/>
            <a:chOff x="0" y="0"/>
            <a:chExt cx="7109099" cy="1213863"/>
          </a:xfrm>
        </p:grpSpPr>
        <p:sp>
          <p:nvSpPr>
            <p:cNvPr name="TextBox 38" id="38"/>
            <p:cNvSpPr txBox="true"/>
            <p:nvPr/>
          </p:nvSpPr>
          <p:spPr>
            <a:xfrm rot="0">
              <a:off x="1663736" y="274063"/>
              <a:ext cx="5445363" cy="685728"/>
            </a:xfrm>
            <a:prstGeom prst="rect">
              <a:avLst/>
            </a:prstGeom>
          </p:spPr>
          <p:txBody>
            <a:bodyPr anchor="t" rtlCol="false" tIns="0" lIns="0" bIns="0" rIns="0">
              <a:spAutoFit/>
            </a:bodyPr>
            <a:lstStyle/>
            <a:p>
              <a:pPr>
                <a:lnSpc>
                  <a:spcPts val="4200"/>
                </a:lnSpc>
              </a:pPr>
              <a:r>
                <a:rPr lang="en-US" sz="3000" spc="359">
                  <a:solidFill>
                    <a:srgbClr val="EF529C"/>
                  </a:solidFill>
                  <a:latin typeface="Roboto Condensed"/>
                </a:rPr>
                <a:t>USER BASE &amp; SCOPE</a:t>
              </a:r>
            </a:p>
          </p:txBody>
        </p:sp>
        <p:sp>
          <p:nvSpPr>
            <p:cNvPr name="Freeform 39" id="39"/>
            <p:cNvSpPr/>
            <p:nvPr/>
          </p:nvSpPr>
          <p:spPr>
            <a:xfrm flipH="false" flipV="false" rot="0">
              <a:off x="0" y="0"/>
              <a:ext cx="1213863" cy="1213863"/>
            </a:xfrm>
            <a:custGeom>
              <a:avLst/>
              <a:gdLst/>
              <a:ahLst/>
              <a:cxnLst/>
              <a:rect r="r" b="b" t="t" l="l"/>
              <a:pathLst>
                <a:path h="1213863" w="1213863">
                  <a:moveTo>
                    <a:pt x="0" y="0"/>
                  </a:moveTo>
                  <a:lnTo>
                    <a:pt x="1213863" y="0"/>
                  </a:lnTo>
                  <a:lnTo>
                    <a:pt x="1213863" y="1213863"/>
                  </a:lnTo>
                  <a:lnTo>
                    <a:pt x="0" y="121386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40" id="40"/>
            <p:cNvSpPr txBox="true"/>
            <p:nvPr/>
          </p:nvSpPr>
          <p:spPr>
            <a:xfrm rot="0">
              <a:off x="339809" y="223263"/>
              <a:ext cx="874054" cy="685800"/>
            </a:xfrm>
            <a:prstGeom prst="rect">
              <a:avLst/>
            </a:prstGeom>
          </p:spPr>
          <p:txBody>
            <a:bodyPr anchor="t" rtlCol="false" tIns="0" lIns="0" bIns="0" rIns="0">
              <a:spAutoFit/>
            </a:bodyPr>
            <a:lstStyle/>
            <a:p>
              <a:pPr>
                <a:lnSpc>
                  <a:spcPts val="4200"/>
                </a:lnSpc>
              </a:pPr>
              <a:r>
                <a:rPr lang="en-US" sz="3000" spc="359">
                  <a:solidFill>
                    <a:srgbClr val="A8DFFD"/>
                  </a:solidFill>
                  <a:latin typeface="Roboto Condensed"/>
                </a:rPr>
                <a:t>04</a:t>
              </a:r>
            </a:p>
          </p:txBody>
        </p:sp>
      </p:grpSp>
      <p:grpSp>
        <p:nvGrpSpPr>
          <p:cNvPr name="Group 41" id="41"/>
          <p:cNvGrpSpPr/>
          <p:nvPr/>
        </p:nvGrpSpPr>
        <p:grpSpPr>
          <a:xfrm rot="0">
            <a:off x="1018719" y="8790907"/>
            <a:ext cx="5354222" cy="910343"/>
            <a:chOff x="0" y="0"/>
            <a:chExt cx="7138963" cy="1213791"/>
          </a:xfrm>
        </p:grpSpPr>
        <p:sp>
          <p:nvSpPr>
            <p:cNvPr name="TextBox 42" id="42"/>
            <p:cNvSpPr txBox="true"/>
            <p:nvPr/>
          </p:nvSpPr>
          <p:spPr>
            <a:xfrm rot="0">
              <a:off x="1663736" y="263389"/>
              <a:ext cx="5475227" cy="685728"/>
            </a:xfrm>
            <a:prstGeom prst="rect">
              <a:avLst/>
            </a:prstGeom>
          </p:spPr>
          <p:txBody>
            <a:bodyPr anchor="t" rtlCol="false" tIns="0" lIns="0" bIns="0" rIns="0">
              <a:spAutoFit/>
            </a:bodyPr>
            <a:lstStyle/>
            <a:p>
              <a:pPr>
                <a:lnSpc>
                  <a:spcPts val="4200"/>
                </a:lnSpc>
              </a:pPr>
              <a:r>
                <a:rPr lang="en-US" sz="3000" spc="359">
                  <a:solidFill>
                    <a:srgbClr val="EF529C"/>
                  </a:solidFill>
                  <a:latin typeface="Roboto Condensed"/>
                </a:rPr>
                <a:t>FUTURE DIRECTIONS</a:t>
              </a:r>
            </a:p>
          </p:txBody>
        </p:sp>
        <p:sp>
          <p:nvSpPr>
            <p:cNvPr name="Freeform 43" id="43"/>
            <p:cNvSpPr/>
            <p:nvPr/>
          </p:nvSpPr>
          <p:spPr>
            <a:xfrm flipH="false" flipV="false" rot="0">
              <a:off x="0" y="0"/>
              <a:ext cx="1213863" cy="1213791"/>
            </a:xfrm>
            <a:custGeom>
              <a:avLst/>
              <a:gdLst/>
              <a:ahLst/>
              <a:cxnLst/>
              <a:rect r="r" b="b" t="t" l="l"/>
              <a:pathLst>
                <a:path h="1213791" w="1213863">
                  <a:moveTo>
                    <a:pt x="0" y="0"/>
                  </a:moveTo>
                  <a:lnTo>
                    <a:pt x="1213863" y="0"/>
                  </a:lnTo>
                  <a:lnTo>
                    <a:pt x="1213863" y="1213791"/>
                  </a:lnTo>
                  <a:lnTo>
                    <a:pt x="0" y="1213791"/>
                  </a:lnTo>
                  <a:lnTo>
                    <a:pt x="0" y="0"/>
                  </a:lnTo>
                  <a:close/>
                </a:path>
              </a:pathLst>
            </a:custGeom>
            <a:blipFill>
              <a:blip r:embed="rId11">
                <a:extLst>
                  <a:ext uri="{96DAC541-7B7A-43D3-8B79-37D633B846F1}">
                    <asvg:svgBlip xmlns:asvg="http://schemas.microsoft.com/office/drawing/2016/SVG/main" r:embed="rId12"/>
                  </a:ext>
                </a:extLst>
              </a:blip>
              <a:stretch>
                <a:fillRect l="0" t="-2" r="0" b="-2"/>
              </a:stretch>
            </a:blipFill>
          </p:spPr>
        </p:sp>
        <p:sp>
          <p:nvSpPr>
            <p:cNvPr name="TextBox 44" id="44"/>
            <p:cNvSpPr txBox="true"/>
            <p:nvPr/>
          </p:nvSpPr>
          <p:spPr>
            <a:xfrm rot="0">
              <a:off x="339809" y="223263"/>
              <a:ext cx="874054" cy="685728"/>
            </a:xfrm>
            <a:prstGeom prst="rect">
              <a:avLst/>
            </a:prstGeom>
          </p:spPr>
          <p:txBody>
            <a:bodyPr anchor="t" rtlCol="false" tIns="0" lIns="0" bIns="0" rIns="0">
              <a:spAutoFit/>
            </a:bodyPr>
            <a:lstStyle/>
            <a:p>
              <a:pPr>
                <a:lnSpc>
                  <a:spcPts val="4200"/>
                </a:lnSpc>
              </a:pPr>
              <a:r>
                <a:rPr lang="en-US" sz="3000" spc="359">
                  <a:solidFill>
                    <a:srgbClr val="A8DFFD"/>
                  </a:solidFill>
                  <a:latin typeface="Roboto Condensed"/>
                </a:rPr>
                <a:t>07</a:t>
              </a:r>
            </a:p>
          </p:txBody>
        </p:sp>
      </p:grpSp>
    </p:spTree>
  </p:cSld>
  <p:clrMapOvr>
    <a:masterClrMapping/>
  </p:clrMapOvr>
  <p:transition spd="slow">
    <p:push dir="u"/>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2874"/>
        </a:solidFill>
      </p:bgPr>
    </p:bg>
    <p:spTree>
      <p:nvGrpSpPr>
        <p:cNvPr id="1" name=""/>
        <p:cNvGrpSpPr/>
        <p:nvPr/>
      </p:nvGrpSpPr>
      <p:grpSpPr>
        <a:xfrm>
          <a:off x="0" y="0"/>
          <a:ext cx="0" cy="0"/>
          <a:chOff x="0" y="0"/>
          <a:chExt cx="0" cy="0"/>
        </a:xfrm>
      </p:grpSpPr>
      <p:sp>
        <p:nvSpPr>
          <p:cNvPr name="Freeform 2" id="2"/>
          <p:cNvSpPr/>
          <p:nvPr/>
        </p:nvSpPr>
        <p:spPr>
          <a:xfrm flipH="false" flipV="false" rot="0">
            <a:off x="13081656" y="-3726137"/>
            <a:ext cx="8355287" cy="8355287"/>
          </a:xfrm>
          <a:custGeom>
            <a:avLst/>
            <a:gdLst/>
            <a:ahLst/>
            <a:cxnLst/>
            <a:rect r="r" b="b" t="t" l="l"/>
            <a:pathLst>
              <a:path h="8355287" w="8355287">
                <a:moveTo>
                  <a:pt x="0" y="0"/>
                </a:moveTo>
                <a:lnTo>
                  <a:pt x="8355288" y="0"/>
                </a:lnTo>
                <a:lnTo>
                  <a:pt x="8355288" y="8355287"/>
                </a:lnTo>
                <a:lnTo>
                  <a:pt x="0" y="8355287"/>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58441" y="8594697"/>
            <a:ext cx="4439138" cy="4439138"/>
          </a:xfrm>
          <a:custGeom>
            <a:avLst/>
            <a:gdLst/>
            <a:ahLst/>
            <a:cxnLst/>
            <a:rect r="r" b="b" t="t" l="l"/>
            <a:pathLst>
              <a:path h="4439138" w="4439138">
                <a:moveTo>
                  <a:pt x="0" y="0"/>
                </a:moveTo>
                <a:lnTo>
                  <a:pt x="4439138" y="0"/>
                </a:lnTo>
                <a:lnTo>
                  <a:pt x="4439138" y="4439138"/>
                </a:lnTo>
                <a:lnTo>
                  <a:pt x="0" y="4439138"/>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5275753" y="6436525"/>
            <a:ext cx="10551506" cy="10551506"/>
          </a:xfrm>
          <a:custGeom>
            <a:avLst/>
            <a:gdLst/>
            <a:ahLst/>
            <a:cxnLst/>
            <a:rect r="r" b="b" t="t" l="l"/>
            <a:pathLst>
              <a:path h="10551506" w="10551506">
                <a:moveTo>
                  <a:pt x="0" y="0"/>
                </a:moveTo>
                <a:lnTo>
                  <a:pt x="10551506" y="0"/>
                </a:lnTo>
                <a:lnTo>
                  <a:pt x="10551506" y="10551506"/>
                </a:lnTo>
                <a:lnTo>
                  <a:pt x="0" y="1055150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10800000">
            <a:off x="-371475" y="2800473"/>
            <a:ext cx="624102" cy="4686054"/>
            <a:chOff x="0" y="0"/>
            <a:chExt cx="164373" cy="1234187"/>
          </a:xfrm>
        </p:grpSpPr>
        <p:sp>
          <p:nvSpPr>
            <p:cNvPr name="Freeform 6" id="6"/>
            <p:cNvSpPr/>
            <p:nvPr/>
          </p:nvSpPr>
          <p:spPr>
            <a:xfrm flipH="false" flipV="false" rot="0">
              <a:off x="0" y="0"/>
              <a:ext cx="164373" cy="1234187"/>
            </a:xfrm>
            <a:custGeom>
              <a:avLst/>
              <a:gdLst/>
              <a:ahLst/>
              <a:cxnLst/>
              <a:rect r="r" b="b" t="t" l="l"/>
              <a:pathLst>
                <a:path h="1234187" w="164373">
                  <a:moveTo>
                    <a:pt x="0" y="0"/>
                  </a:moveTo>
                  <a:lnTo>
                    <a:pt x="164373" y="0"/>
                  </a:lnTo>
                  <a:lnTo>
                    <a:pt x="164373" y="1234187"/>
                  </a:lnTo>
                  <a:lnTo>
                    <a:pt x="0" y="1234187"/>
                  </a:lnTo>
                  <a:close/>
                </a:path>
              </a:pathLst>
            </a:custGeom>
            <a:solidFill>
              <a:srgbClr val="002874"/>
            </a:solidFill>
          </p:spPr>
        </p:sp>
        <p:sp>
          <p:nvSpPr>
            <p:cNvPr name="TextBox 7" id="7"/>
            <p:cNvSpPr txBox="true"/>
            <p:nvPr/>
          </p:nvSpPr>
          <p:spPr>
            <a:xfrm>
              <a:off x="0" y="-38100"/>
              <a:ext cx="164373" cy="1272287"/>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2678275" y="-102870"/>
            <a:ext cx="5603259" cy="10389870"/>
            <a:chOff x="0" y="0"/>
            <a:chExt cx="868091" cy="1609663"/>
          </a:xfrm>
        </p:grpSpPr>
        <p:sp>
          <p:nvSpPr>
            <p:cNvPr name="Freeform 9" id="9"/>
            <p:cNvSpPr/>
            <p:nvPr/>
          </p:nvSpPr>
          <p:spPr>
            <a:xfrm flipH="false" flipV="false" rot="0">
              <a:off x="0" y="0"/>
              <a:ext cx="868091" cy="1609663"/>
            </a:xfrm>
            <a:custGeom>
              <a:avLst/>
              <a:gdLst/>
              <a:ahLst/>
              <a:cxnLst/>
              <a:rect r="r" b="b" t="t" l="l"/>
              <a:pathLst>
                <a:path h="1609663" w="868091">
                  <a:moveTo>
                    <a:pt x="0" y="0"/>
                  </a:moveTo>
                  <a:lnTo>
                    <a:pt x="868091" y="0"/>
                  </a:lnTo>
                  <a:lnTo>
                    <a:pt x="868091" y="1609663"/>
                  </a:lnTo>
                  <a:lnTo>
                    <a:pt x="0" y="1609663"/>
                  </a:lnTo>
                  <a:close/>
                </a:path>
              </a:pathLst>
            </a:custGeom>
            <a:blipFill>
              <a:blip r:embed="rId8"/>
              <a:stretch>
                <a:fillRect l="-52044" t="0" r="-52044" b="0"/>
              </a:stretch>
            </a:blipFill>
          </p:spPr>
        </p:sp>
      </p:grpSp>
      <p:grpSp>
        <p:nvGrpSpPr>
          <p:cNvPr name="Group 10" id="10"/>
          <p:cNvGrpSpPr/>
          <p:nvPr/>
        </p:nvGrpSpPr>
        <p:grpSpPr>
          <a:xfrm rot="0">
            <a:off x="12398831" y="8781246"/>
            <a:ext cx="6519036" cy="954108"/>
            <a:chOff x="0" y="0"/>
            <a:chExt cx="1716948" cy="251288"/>
          </a:xfrm>
        </p:grpSpPr>
        <p:sp>
          <p:nvSpPr>
            <p:cNvPr name="Freeform 11" id="11"/>
            <p:cNvSpPr/>
            <p:nvPr/>
          </p:nvSpPr>
          <p:spPr>
            <a:xfrm flipH="false" flipV="false" rot="0">
              <a:off x="0" y="0"/>
              <a:ext cx="1716948" cy="251288"/>
            </a:xfrm>
            <a:custGeom>
              <a:avLst/>
              <a:gdLst/>
              <a:ahLst/>
              <a:cxnLst/>
              <a:rect r="r" b="b" t="t" l="l"/>
              <a:pathLst>
                <a:path h="251288" w="1716948">
                  <a:moveTo>
                    <a:pt x="0" y="0"/>
                  </a:moveTo>
                  <a:lnTo>
                    <a:pt x="1716948" y="0"/>
                  </a:lnTo>
                  <a:lnTo>
                    <a:pt x="1716948" y="251288"/>
                  </a:lnTo>
                  <a:lnTo>
                    <a:pt x="0" y="251288"/>
                  </a:lnTo>
                  <a:close/>
                </a:path>
              </a:pathLst>
            </a:custGeom>
            <a:gradFill rotWithShape="true">
              <a:gsLst>
                <a:gs pos="0">
                  <a:srgbClr val="254E9D">
                    <a:alpha val="0"/>
                  </a:srgbClr>
                </a:gs>
                <a:gs pos="100000">
                  <a:srgbClr val="12316D">
                    <a:alpha val="100000"/>
                  </a:srgbClr>
                </a:gs>
              </a:gsLst>
              <a:lin ang="0"/>
            </a:gradFill>
          </p:spPr>
        </p:sp>
        <p:sp>
          <p:nvSpPr>
            <p:cNvPr name="TextBox 12" id="12"/>
            <p:cNvSpPr txBox="true"/>
            <p:nvPr/>
          </p:nvSpPr>
          <p:spPr>
            <a:xfrm>
              <a:off x="0" y="-38100"/>
              <a:ext cx="1716948" cy="289388"/>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2087355" y="9228573"/>
            <a:ext cx="2627672" cy="451308"/>
            <a:chOff x="0" y="0"/>
            <a:chExt cx="3503562" cy="601744"/>
          </a:xfrm>
        </p:grpSpPr>
        <p:grpSp>
          <p:nvGrpSpPr>
            <p:cNvPr name="Group 14" id="14"/>
            <p:cNvGrpSpPr/>
            <p:nvPr/>
          </p:nvGrpSpPr>
          <p:grpSpPr>
            <a:xfrm rot="0">
              <a:off x="0" y="0"/>
              <a:ext cx="601744" cy="601744"/>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82763"/>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967273" y="0"/>
              <a:ext cx="601744" cy="601744"/>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82763"/>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934545" y="0"/>
              <a:ext cx="601744" cy="601744"/>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82763"/>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2901818" y="0"/>
              <a:ext cx="601744" cy="601744"/>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82763"/>
              </a:solidFill>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Freeform 26" id="26"/>
          <p:cNvSpPr/>
          <p:nvPr/>
        </p:nvSpPr>
        <p:spPr>
          <a:xfrm flipH="false" flipV="false" rot="0">
            <a:off x="1028700" y="8981250"/>
            <a:ext cx="887151" cy="698631"/>
          </a:xfrm>
          <a:custGeom>
            <a:avLst/>
            <a:gdLst/>
            <a:ahLst/>
            <a:cxnLst/>
            <a:rect r="r" b="b" t="t" l="l"/>
            <a:pathLst>
              <a:path h="698631" w="887151">
                <a:moveTo>
                  <a:pt x="0" y="0"/>
                </a:moveTo>
                <a:lnTo>
                  <a:pt x="887151" y="0"/>
                </a:lnTo>
                <a:lnTo>
                  <a:pt x="887151" y="698631"/>
                </a:lnTo>
                <a:lnTo>
                  <a:pt x="0" y="69863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7" id="27"/>
          <p:cNvSpPr txBox="true"/>
          <p:nvPr/>
        </p:nvSpPr>
        <p:spPr>
          <a:xfrm rot="0">
            <a:off x="989869" y="2669397"/>
            <a:ext cx="10713038" cy="5868041"/>
          </a:xfrm>
          <a:prstGeom prst="rect">
            <a:avLst/>
          </a:prstGeom>
        </p:spPr>
        <p:txBody>
          <a:bodyPr anchor="t" rtlCol="false" tIns="0" lIns="0" bIns="0" rIns="0">
            <a:spAutoFit/>
          </a:bodyPr>
          <a:lstStyle/>
          <a:p>
            <a:pPr algn="just">
              <a:lnSpc>
                <a:spcPts val="5183"/>
              </a:lnSpc>
            </a:pPr>
            <a:r>
              <a:rPr lang="en-US" sz="3199">
                <a:solidFill>
                  <a:srgbClr val="FCFDFD"/>
                </a:solidFill>
                <a:latin typeface="Varela Round"/>
              </a:rPr>
              <a:t>I am an interdisciplinary researcher with a passion for leveraging emerging technologies to transform the medical field. My goal is to develop innovative solutions that can reduce the time required for diagnosis and treatment while also making the healthcare experience easier and more accessible for both professionals and patients. This AR medical imaging application is a continuation of my previous work in the realm of AI-powered medical image analysis.</a:t>
            </a:r>
          </a:p>
        </p:txBody>
      </p:sp>
      <p:sp>
        <p:nvSpPr>
          <p:cNvPr name="TextBox 28" id="28"/>
          <p:cNvSpPr txBox="true"/>
          <p:nvPr/>
        </p:nvSpPr>
        <p:spPr>
          <a:xfrm rot="0">
            <a:off x="989869" y="685800"/>
            <a:ext cx="4486211" cy="1566490"/>
          </a:xfrm>
          <a:prstGeom prst="rect">
            <a:avLst/>
          </a:prstGeom>
        </p:spPr>
        <p:txBody>
          <a:bodyPr anchor="t" rtlCol="false" tIns="0" lIns="0" bIns="0" rIns="0">
            <a:spAutoFit/>
          </a:bodyPr>
          <a:lstStyle/>
          <a:p>
            <a:pPr>
              <a:lnSpc>
                <a:spcPts val="12880"/>
              </a:lnSpc>
            </a:pPr>
            <a:r>
              <a:rPr lang="en-US" sz="9200">
                <a:solidFill>
                  <a:srgbClr val="FCFDFD"/>
                </a:solidFill>
                <a:latin typeface="Antonio Ultra-Bold"/>
              </a:rPr>
              <a:t>About Me</a:t>
            </a:r>
          </a:p>
        </p:txBody>
      </p:sp>
      <p:sp>
        <p:nvSpPr>
          <p:cNvPr name="TextBox 29" id="29"/>
          <p:cNvSpPr txBox="true"/>
          <p:nvPr/>
        </p:nvSpPr>
        <p:spPr>
          <a:xfrm rot="0">
            <a:off x="13674434" y="8828850"/>
            <a:ext cx="4607100" cy="754125"/>
          </a:xfrm>
          <a:prstGeom prst="rect">
            <a:avLst/>
          </a:prstGeom>
        </p:spPr>
        <p:txBody>
          <a:bodyPr anchor="t" rtlCol="false" tIns="0" lIns="0" bIns="0" rIns="0">
            <a:spAutoFit/>
          </a:bodyPr>
          <a:lstStyle/>
          <a:p>
            <a:pPr algn="ctr">
              <a:lnSpc>
                <a:spcPts val="6206"/>
              </a:lnSpc>
            </a:pPr>
            <a:r>
              <a:rPr lang="en-US" sz="4433">
                <a:solidFill>
                  <a:srgbClr val="FFFFFF"/>
                </a:solidFill>
                <a:latin typeface="Hero Bold"/>
              </a:rPr>
              <a:t>Amarnath</a:t>
            </a:r>
          </a:p>
        </p:txBody>
      </p:sp>
      <p:sp>
        <p:nvSpPr>
          <p:cNvPr name="Freeform 30" id="30"/>
          <p:cNvSpPr/>
          <p:nvPr/>
        </p:nvSpPr>
        <p:spPr>
          <a:xfrm flipH="false" flipV="false" rot="0">
            <a:off x="-1987409" y="-1741400"/>
            <a:ext cx="4439138" cy="4439138"/>
          </a:xfrm>
          <a:custGeom>
            <a:avLst/>
            <a:gdLst/>
            <a:ahLst/>
            <a:cxnLst/>
            <a:rect r="r" b="b" t="t" l="l"/>
            <a:pathLst>
              <a:path h="4439138" w="4439138">
                <a:moveTo>
                  <a:pt x="0" y="0"/>
                </a:moveTo>
                <a:lnTo>
                  <a:pt x="4439138" y="0"/>
                </a:lnTo>
                <a:lnTo>
                  <a:pt x="4439138" y="4439138"/>
                </a:lnTo>
                <a:lnTo>
                  <a:pt x="0" y="4439138"/>
                </a:lnTo>
                <a:lnTo>
                  <a:pt x="0" y="0"/>
                </a:lnTo>
                <a:close/>
              </a:path>
            </a:pathLst>
          </a:custGeom>
          <a:blipFill>
            <a:blip r:embed="rId11">
              <a:alphaModFix amt="50000"/>
              <a:extLst>
                <a:ext uri="{96DAC541-7B7A-43D3-8B79-37D633B846F1}">
                  <asvg:svgBlip xmlns:asvg="http://schemas.microsoft.com/office/drawing/2016/SVG/main" r:embed="rId12"/>
                </a:ext>
              </a:extLst>
            </a:blip>
            <a:stretch>
              <a:fillRect l="0" t="0" r="0" b="0"/>
            </a:stretch>
          </a:blipFill>
        </p:spPr>
      </p:sp>
      <p:sp>
        <p:nvSpPr>
          <p:cNvPr name="Freeform 31" id="31"/>
          <p:cNvSpPr/>
          <p:nvPr/>
        </p:nvSpPr>
        <p:spPr>
          <a:xfrm flipH="false" flipV="false" rot="0">
            <a:off x="15910841" y="8747097"/>
            <a:ext cx="4439138" cy="4439138"/>
          </a:xfrm>
          <a:custGeom>
            <a:avLst/>
            <a:gdLst/>
            <a:ahLst/>
            <a:cxnLst/>
            <a:rect r="r" b="b" t="t" l="l"/>
            <a:pathLst>
              <a:path h="4439138" w="4439138">
                <a:moveTo>
                  <a:pt x="0" y="0"/>
                </a:moveTo>
                <a:lnTo>
                  <a:pt x="4439138" y="0"/>
                </a:lnTo>
                <a:lnTo>
                  <a:pt x="4439138" y="4439138"/>
                </a:lnTo>
                <a:lnTo>
                  <a:pt x="0" y="4439138"/>
                </a:lnTo>
                <a:lnTo>
                  <a:pt x="0" y="0"/>
                </a:lnTo>
                <a:close/>
              </a:path>
            </a:pathLst>
          </a:custGeom>
          <a:blipFill>
            <a:blip r:embed="rId11">
              <a:alphaModFix amt="50000"/>
              <a:extLst>
                <a:ext uri="{96DAC541-7B7A-43D3-8B79-37D633B846F1}">
                  <asvg:svgBlip xmlns:asvg="http://schemas.microsoft.com/office/drawing/2016/SVG/main" r:embed="rId12"/>
                </a:ext>
              </a:extLst>
            </a:blip>
            <a:stretch>
              <a:fillRect l="0" t="0" r="0" b="0"/>
            </a:stretch>
          </a:blipFill>
        </p:spPr>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5414213"/>
            <a:ext cx="16405815" cy="17725045"/>
            <a:chOff x="0" y="0"/>
            <a:chExt cx="752305" cy="812800"/>
          </a:xfrm>
        </p:grpSpPr>
        <p:sp>
          <p:nvSpPr>
            <p:cNvPr name="Freeform 3" id="3"/>
            <p:cNvSpPr/>
            <p:nvPr/>
          </p:nvSpPr>
          <p:spPr>
            <a:xfrm flipH="false" flipV="false" rot="0">
              <a:off x="0" y="0"/>
              <a:ext cx="752305" cy="812800"/>
            </a:xfrm>
            <a:custGeom>
              <a:avLst/>
              <a:gdLst/>
              <a:ahLst/>
              <a:cxnLst/>
              <a:rect r="r" b="b" t="t" l="l"/>
              <a:pathLst>
                <a:path h="812800" w="752305">
                  <a:moveTo>
                    <a:pt x="250904" y="793731"/>
                  </a:moveTo>
                  <a:cubicBezTo>
                    <a:pt x="289473" y="805245"/>
                    <a:pt x="333320" y="812800"/>
                    <a:pt x="376355" y="812800"/>
                  </a:cubicBezTo>
                  <a:cubicBezTo>
                    <a:pt x="419391" y="812800"/>
                    <a:pt x="460803" y="806323"/>
                    <a:pt x="498965" y="794809"/>
                  </a:cubicBezTo>
                  <a:cubicBezTo>
                    <a:pt x="499778" y="794450"/>
                    <a:pt x="500590" y="794450"/>
                    <a:pt x="501401" y="794090"/>
                  </a:cubicBezTo>
                  <a:cubicBezTo>
                    <a:pt x="644717" y="748035"/>
                    <a:pt x="750276" y="626421"/>
                    <a:pt x="752305" y="484298"/>
                  </a:cubicBezTo>
                  <a:lnTo>
                    <a:pt x="752305" y="0"/>
                  </a:lnTo>
                  <a:lnTo>
                    <a:pt x="0" y="0"/>
                  </a:lnTo>
                  <a:lnTo>
                    <a:pt x="0" y="483939"/>
                  </a:lnTo>
                  <a:cubicBezTo>
                    <a:pt x="2030" y="627140"/>
                    <a:pt x="105964" y="748755"/>
                    <a:pt x="250904" y="793731"/>
                  </a:cubicBezTo>
                  <a:close/>
                </a:path>
              </a:pathLst>
            </a:custGeom>
            <a:solidFill>
              <a:srgbClr val="002874"/>
            </a:solidFill>
          </p:spPr>
        </p:sp>
        <p:sp>
          <p:nvSpPr>
            <p:cNvPr name="TextBox 4" id="4"/>
            <p:cNvSpPr txBox="true"/>
            <p:nvPr/>
          </p:nvSpPr>
          <p:spPr>
            <a:xfrm>
              <a:off x="0" y="-38100"/>
              <a:ext cx="752305" cy="723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846878" y="2122777"/>
            <a:ext cx="7839361" cy="8576097"/>
            <a:chOff x="0" y="0"/>
            <a:chExt cx="2064688" cy="2258725"/>
          </a:xfrm>
        </p:grpSpPr>
        <p:sp>
          <p:nvSpPr>
            <p:cNvPr name="Freeform 6" id="6"/>
            <p:cNvSpPr/>
            <p:nvPr/>
          </p:nvSpPr>
          <p:spPr>
            <a:xfrm flipH="false" flipV="false" rot="0">
              <a:off x="0" y="0"/>
              <a:ext cx="2064688" cy="2258725"/>
            </a:xfrm>
            <a:custGeom>
              <a:avLst/>
              <a:gdLst/>
              <a:ahLst/>
              <a:cxnLst/>
              <a:rect r="r" b="b" t="t" l="l"/>
              <a:pathLst>
                <a:path h="2258725" w="2064688">
                  <a:moveTo>
                    <a:pt x="0" y="0"/>
                  </a:moveTo>
                  <a:lnTo>
                    <a:pt x="2064688" y="0"/>
                  </a:lnTo>
                  <a:lnTo>
                    <a:pt x="2064688" y="2258725"/>
                  </a:lnTo>
                  <a:lnTo>
                    <a:pt x="0" y="2258725"/>
                  </a:lnTo>
                  <a:close/>
                </a:path>
              </a:pathLst>
            </a:custGeom>
            <a:solidFill>
              <a:srgbClr val="002874"/>
            </a:solidFill>
          </p:spPr>
        </p:sp>
        <p:sp>
          <p:nvSpPr>
            <p:cNvPr name="TextBox 7" id="7"/>
            <p:cNvSpPr txBox="true"/>
            <p:nvPr/>
          </p:nvSpPr>
          <p:spPr>
            <a:xfrm>
              <a:off x="0" y="-38100"/>
              <a:ext cx="2064688" cy="229682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028700" y="9258300"/>
            <a:ext cx="2627672" cy="451308"/>
            <a:chOff x="0" y="0"/>
            <a:chExt cx="3503562" cy="601744"/>
          </a:xfrm>
        </p:grpSpPr>
        <p:grpSp>
          <p:nvGrpSpPr>
            <p:cNvPr name="Group 9" id="9"/>
            <p:cNvGrpSpPr/>
            <p:nvPr/>
          </p:nvGrpSpPr>
          <p:grpSpPr>
            <a:xfrm rot="0">
              <a:off x="0" y="0"/>
              <a:ext cx="601744" cy="60174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CFDFD"/>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967273" y="0"/>
              <a:ext cx="601744" cy="601744"/>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CFDFD"/>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934545" y="0"/>
              <a:ext cx="601744" cy="601744"/>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CFDFD"/>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2901818" y="0"/>
              <a:ext cx="601744" cy="601744"/>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CFDFD"/>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sp>
        <p:nvSpPr>
          <p:cNvPr name="Freeform 21" id="21"/>
          <p:cNvSpPr/>
          <p:nvPr/>
        </p:nvSpPr>
        <p:spPr>
          <a:xfrm flipH="false" flipV="false" rot="0">
            <a:off x="13950822" y="8465320"/>
            <a:ext cx="1006958" cy="792980"/>
          </a:xfrm>
          <a:custGeom>
            <a:avLst/>
            <a:gdLst/>
            <a:ahLst/>
            <a:cxnLst/>
            <a:rect r="r" b="b" t="t" l="l"/>
            <a:pathLst>
              <a:path h="792980" w="1006958">
                <a:moveTo>
                  <a:pt x="0" y="0"/>
                </a:moveTo>
                <a:lnTo>
                  <a:pt x="1006958" y="0"/>
                </a:lnTo>
                <a:lnTo>
                  <a:pt x="1006958" y="792980"/>
                </a:lnTo>
                <a:lnTo>
                  <a:pt x="0" y="7929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2" id="22"/>
          <p:cNvSpPr/>
          <p:nvPr/>
        </p:nvSpPr>
        <p:spPr>
          <a:xfrm flipH="false" flipV="false" rot="0">
            <a:off x="14918864" y="707095"/>
            <a:ext cx="2973902" cy="9554706"/>
          </a:xfrm>
          <a:custGeom>
            <a:avLst/>
            <a:gdLst/>
            <a:ahLst/>
            <a:cxnLst/>
            <a:rect r="r" b="b" t="t" l="l"/>
            <a:pathLst>
              <a:path h="9554706" w="2973902">
                <a:moveTo>
                  <a:pt x="0" y="0"/>
                </a:moveTo>
                <a:lnTo>
                  <a:pt x="2973902" y="0"/>
                </a:lnTo>
                <a:lnTo>
                  <a:pt x="2973902" y="9554707"/>
                </a:lnTo>
                <a:lnTo>
                  <a:pt x="0" y="95547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3" id="23"/>
          <p:cNvSpPr txBox="true"/>
          <p:nvPr/>
        </p:nvSpPr>
        <p:spPr>
          <a:xfrm rot="0">
            <a:off x="1073072" y="670883"/>
            <a:ext cx="9095823" cy="1566490"/>
          </a:xfrm>
          <a:prstGeom prst="rect">
            <a:avLst/>
          </a:prstGeom>
        </p:spPr>
        <p:txBody>
          <a:bodyPr anchor="t" rtlCol="false" tIns="0" lIns="0" bIns="0" rIns="0">
            <a:spAutoFit/>
          </a:bodyPr>
          <a:lstStyle/>
          <a:p>
            <a:pPr>
              <a:lnSpc>
                <a:spcPts val="12880"/>
              </a:lnSpc>
            </a:pPr>
            <a:r>
              <a:rPr lang="en-US" sz="9200">
                <a:solidFill>
                  <a:srgbClr val="FFFFFF"/>
                </a:solidFill>
                <a:latin typeface="Antonio Ultra-Bold"/>
              </a:rPr>
              <a:t>Challenges</a:t>
            </a:r>
          </a:p>
        </p:txBody>
      </p:sp>
      <p:grpSp>
        <p:nvGrpSpPr>
          <p:cNvPr name="Group 24" id="24"/>
          <p:cNvGrpSpPr/>
          <p:nvPr/>
        </p:nvGrpSpPr>
        <p:grpSpPr>
          <a:xfrm rot="0">
            <a:off x="1073072" y="3177163"/>
            <a:ext cx="4328013" cy="5629829"/>
            <a:chOff x="0" y="0"/>
            <a:chExt cx="1004265" cy="1306336"/>
          </a:xfrm>
        </p:grpSpPr>
        <p:sp>
          <p:nvSpPr>
            <p:cNvPr name="Freeform 25" id="25"/>
            <p:cNvSpPr/>
            <p:nvPr/>
          </p:nvSpPr>
          <p:spPr>
            <a:xfrm flipH="false" flipV="false" rot="0">
              <a:off x="0" y="0"/>
              <a:ext cx="1004265" cy="1306336"/>
            </a:xfrm>
            <a:custGeom>
              <a:avLst/>
              <a:gdLst/>
              <a:ahLst/>
              <a:cxnLst/>
              <a:rect r="r" b="b" t="t" l="l"/>
              <a:pathLst>
                <a:path h="1306336" w="1004265">
                  <a:moveTo>
                    <a:pt x="91228" y="0"/>
                  </a:moveTo>
                  <a:lnTo>
                    <a:pt x="913036" y="0"/>
                  </a:lnTo>
                  <a:cubicBezTo>
                    <a:pt x="963420" y="0"/>
                    <a:pt x="1004265" y="40844"/>
                    <a:pt x="1004265" y="91228"/>
                  </a:cubicBezTo>
                  <a:lnTo>
                    <a:pt x="1004265" y="1215108"/>
                  </a:lnTo>
                  <a:cubicBezTo>
                    <a:pt x="1004265" y="1239303"/>
                    <a:pt x="994653" y="1262507"/>
                    <a:pt x="977544" y="1279616"/>
                  </a:cubicBezTo>
                  <a:cubicBezTo>
                    <a:pt x="960436" y="1296725"/>
                    <a:pt x="937231" y="1306336"/>
                    <a:pt x="913036" y="1306336"/>
                  </a:cubicBezTo>
                  <a:lnTo>
                    <a:pt x="91228" y="1306336"/>
                  </a:lnTo>
                  <a:cubicBezTo>
                    <a:pt x="67033" y="1306336"/>
                    <a:pt x="43829" y="1296725"/>
                    <a:pt x="26720" y="1279616"/>
                  </a:cubicBezTo>
                  <a:cubicBezTo>
                    <a:pt x="9612" y="1262507"/>
                    <a:pt x="0" y="1239303"/>
                    <a:pt x="0" y="1215108"/>
                  </a:cubicBezTo>
                  <a:lnTo>
                    <a:pt x="0" y="91228"/>
                  </a:lnTo>
                  <a:cubicBezTo>
                    <a:pt x="0" y="67033"/>
                    <a:pt x="9612" y="43829"/>
                    <a:pt x="26720" y="26720"/>
                  </a:cubicBezTo>
                  <a:cubicBezTo>
                    <a:pt x="43829" y="9612"/>
                    <a:pt x="67033" y="0"/>
                    <a:pt x="91228" y="0"/>
                  </a:cubicBezTo>
                  <a:close/>
                </a:path>
              </a:pathLst>
            </a:custGeom>
            <a:solidFill>
              <a:srgbClr val="FFFFFF"/>
            </a:solidFill>
          </p:spPr>
        </p:sp>
        <p:sp>
          <p:nvSpPr>
            <p:cNvPr name="TextBox 26" id="26"/>
            <p:cNvSpPr txBox="true"/>
            <p:nvPr/>
          </p:nvSpPr>
          <p:spPr>
            <a:xfrm>
              <a:off x="0" y="-38100"/>
              <a:ext cx="1004265" cy="1344436"/>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2780202" y="2730341"/>
            <a:ext cx="1003280" cy="1003280"/>
            <a:chOff x="0" y="0"/>
            <a:chExt cx="1337707" cy="1337707"/>
          </a:xfrm>
        </p:grpSpPr>
        <p:grpSp>
          <p:nvGrpSpPr>
            <p:cNvPr name="Group 28" id="28"/>
            <p:cNvGrpSpPr/>
            <p:nvPr/>
          </p:nvGrpSpPr>
          <p:grpSpPr>
            <a:xfrm rot="0">
              <a:off x="0" y="0"/>
              <a:ext cx="1337707" cy="1337707"/>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2874"/>
              </a:solidFill>
            </p:spPr>
          </p:sp>
          <p:sp>
            <p:nvSpPr>
              <p:cNvPr name="TextBox 30" id="3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0">
              <a:off x="221386" y="192604"/>
              <a:ext cx="894934" cy="885824"/>
            </a:xfrm>
            <a:prstGeom prst="rect">
              <a:avLst/>
            </a:prstGeom>
          </p:spPr>
          <p:txBody>
            <a:bodyPr anchor="t" rtlCol="false" tIns="0" lIns="0" bIns="0" rIns="0">
              <a:spAutoFit/>
            </a:bodyPr>
            <a:lstStyle/>
            <a:p>
              <a:pPr algn="ctr">
                <a:lnSpc>
                  <a:spcPts val="5672"/>
                </a:lnSpc>
              </a:pPr>
              <a:r>
                <a:rPr lang="en-US" sz="4051">
                  <a:solidFill>
                    <a:srgbClr val="FFFFFF"/>
                  </a:solidFill>
                  <a:latin typeface="Antonio Ultra-Bold"/>
                </a:rPr>
                <a:t>01</a:t>
              </a:r>
            </a:p>
          </p:txBody>
        </p:sp>
      </p:grpSp>
      <p:sp>
        <p:nvSpPr>
          <p:cNvPr name="TextBox 32" id="32"/>
          <p:cNvSpPr txBox="true"/>
          <p:nvPr/>
        </p:nvSpPr>
        <p:spPr>
          <a:xfrm rot="0">
            <a:off x="1278169" y="4469323"/>
            <a:ext cx="3917818" cy="3190550"/>
          </a:xfrm>
          <a:prstGeom prst="rect">
            <a:avLst/>
          </a:prstGeom>
        </p:spPr>
        <p:txBody>
          <a:bodyPr anchor="t" rtlCol="false" tIns="0" lIns="0" bIns="0" rIns="0">
            <a:spAutoFit/>
          </a:bodyPr>
          <a:lstStyle/>
          <a:p>
            <a:pPr algn="ctr">
              <a:lnSpc>
                <a:spcPts val="4200"/>
              </a:lnSpc>
            </a:pPr>
            <a:r>
              <a:rPr lang="en-US" sz="3000">
                <a:solidFill>
                  <a:srgbClr val="254E9D"/>
                </a:solidFill>
                <a:latin typeface="Varela Round"/>
              </a:rPr>
              <a:t>Difficulty in accurately visualizing and interpreting complex 3D medical scans, such as MRI and CT images</a:t>
            </a:r>
          </a:p>
        </p:txBody>
      </p:sp>
      <p:sp>
        <p:nvSpPr>
          <p:cNvPr name="TextBox 33" id="33"/>
          <p:cNvSpPr txBox="true"/>
          <p:nvPr/>
        </p:nvSpPr>
        <p:spPr>
          <a:xfrm rot="0">
            <a:off x="5631276" y="3762916"/>
            <a:ext cx="3042487" cy="4790588"/>
          </a:xfrm>
          <a:prstGeom prst="rect">
            <a:avLst/>
          </a:prstGeom>
        </p:spPr>
        <p:txBody>
          <a:bodyPr anchor="t" rtlCol="false" tIns="0" lIns="0" bIns="0" rIns="0">
            <a:spAutoFit/>
          </a:bodyPr>
          <a:lstStyle/>
          <a:p>
            <a:pPr algn="ctr">
              <a:lnSpc>
                <a:spcPts val="4200"/>
              </a:lnSpc>
            </a:pPr>
            <a:r>
              <a:rPr lang="en-US" sz="3000">
                <a:solidFill>
                  <a:srgbClr val="254E9D"/>
                </a:solidFill>
                <a:latin typeface="Varela Round"/>
              </a:rPr>
              <a:t>Cognitive overload due to the need to switch between multiple systems and displays to access time-sensitive critical patient data</a:t>
            </a:r>
          </a:p>
        </p:txBody>
      </p:sp>
      <p:grpSp>
        <p:nvGrpSpPr>
          <p:cNvPr name="Group 34" id="34"/>
          <p:cNvGrpSpPr/>
          <p:nvPr/>
        </p:nvGrpSpPr>
        <p:grpSpPr>
          <a:xfrm rot="0">
            <a:off x="5644619" y="3215263"/>
            <a:ext cx="4328013" cy="5629829"/>
            <a:chOff x="0" y="0"/>
            <a:chExt cx="1004265" cy="1306336"/>
          </a:xfrm>
        </p:grpSpPr>
        <p:sp>
          <p:nvSpPr>
            <p:cNvPr name="Freeform 35" id="35"/>
            <p:cNvSpPr/>
            <p:nvPr/>
          </p:nvSpPr>
          <p:spPr>
            <a:xfrm flipH="false" flipV="false" rot="0">
              <a:off x="0" y="0"/>
              <a:ext cx="1004265" cy="1306336"/>
            </a:xfrm>
            <a:custGeom>
              <a:avLst/>
              <a:gdLst/>
              <a:ahLst/>
              <a:cxnLst/>
              <a:rect r="r" b="b" t="t" l="l"/>
              <a:pathLst>
                <a:path h="1306336" w="1004265">
                  <a:moveTo>
                    <a:pt x="91228" y="0"/>
                  </a:moveTo>
                  <a:lnTo>
                    <a:pt x="913036" y="0"/>
                  </a:lnTo>
                  <a:cubicBezTo>
                    <a:pt x="963420" y="0"/>
                    <a:pt x="1004265" y="40844"/>
                    <a:pt x="1004265" y="91228"/>
                  </a:cubicBezTo>
                  <a:lnTo>
                    <a:pt x="1004265" y="1215108"/>
                  </a:lnTo>
                  <a:cubicBezTo>
                    <a:pt x="1004265" y="1239303"/>
                    <a:pt x="994653" y="1262507"/>
                    <a:pt x="977544" y="1279616"/>
                  </a:cubicBezTo>
                  <a:cubicBezTo>
                    <a:pt x="960436" y="1296725"/>
                    <a:pt x="937231" y="1306336"/>
                    <a:pt x="913036" y="1306336"/>
                  </a:cubicBezTo>
                  <a:lnTo>
                    <a:pt x="91228" y="1306336"/>
                  </a:lnTo>
                  <a:cubicBezTo>
                    <a:pt x="67033" y="1306336"/>
                    <a:pt x="43829" y="1296725"/>
                    <a:pt x="26720" y="1279616"/>
                  </a:cubicBezTo>
                  <a:cubicBezTo>
                    <a:pt x="9612" y="1262507"/>
                    <a:pt x="0" y="1239303"/>
                    <a:pt x="0" y="1215108"/>
                  </a:cubicBezTo>
                  <a:lnTo>
                    <a:pt x="0" y="91228"/>
                  </a:lnTo>
                  <a:cubicBezTo>
                    <a:pt x="0" y="67033"/>
                    <a:pt x="9612" y="43829"/>
                    <a:pt x="26720" y="26720"/>
                  </a:cubicBezTo>
                  <a:cubicBezTo>
                    <a:pt x="43829" y="9612"/>
                    <a:pt x="67033" y="0"/>
                    <a:pt x="91228" y="0"/>
                  </a:cubicBezTo>
                  <a:close/>
                </a:path>
              </a:pathLst>
            </a:custGeom>
            <a:solidFill>
              <a:srgbClr val="FFFFFF"/>
            </a:solidFill>
          </p:spPr>
        </p:sp>
        <p:sp>
          <p:nvSpPr>
            <p:cNvPr name="TextBox 36" id="36"/>
            <p:cNvSpPr txBox="true"/>
            <p:nvPr/>
          </p:nvSpPr>
          <p:spPr>
            <a:xfrm>
              <a:off x="0" y="-38100"/>
              <a:ext cx="1004265" cy="1344436"/>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7306986" y="2713623"/>
            <a:ext cx="1003280" cy="1003280"/>
            <a:chOff x="0" y="0"/>
            <a:chExt cx="1337707" cy="1337707"/>
          </a:xfrm>
        </p:grpSpPr>
        <p:grpSp>
          <p:nvGrpSpPr>
            <p:cNvPr name="Group 38" id="38"/>
            <p:cNvGrpSpPr/>
            <p:nvPr/>
          </p:nvGrpSpPr>
          <p:grpSpPr>
            <a:xfrm rot="0">
              <a:off x="0" y="0"/>
              <a:ext cx="1337707" cy="1337707"/>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2874"/>
              </a:solidFill>
            </p:spPr>
          </p:sp>
          <p:sp>
            <p:nvSpPr>
              <p:cNvPr name="TextBox 40" id="4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41" id="41"/>
            <p:cNvSpPr txBox="true"/>
            <p:nvPr/>
          </p:nvSpPr>
          <p:spPr>
            <a:xfrm rot="0">
              <a:off x="221386" y="192604"/>
              <a:ext cx="894934" cy="885824"/>
            </a:xfrm>
            <a:prstGeom prst="rect">
              <a:avLst/>
            </a:prstGeom>
          </p:spPr>
          <p:txBody>
            <a:bodyPr anchor="t" rtlCol="false" tIns="0" lIns="0" bIns="0" rIns="0">
              <a:spAutoFit/>
            </a:bodyPr>
            <a:lstStyle/>
            <a:p>
              <a:pPr algn="ctr">
                <a:lnSpc>
                  <a:spcPts val="5672"/>
                </a:lnSpc>
              </a:pPr>
              <a:r>
                <a:rPr lang="en-US" sz="4051">
                  <a:solidFill>
                    <a:srgbClr val="FFFFFF"/>
                  </a:solidFill>
                  <a:latin typeface="Antonio Ultra-Bold"/>
                </a:rPr>
                <a:t>02</a:t>
              </a:r>
            </a:p>
          </p:txBody>
        </p:sp>
      </p:grpSp>
      <p:sp>
        <p:nvSpPr>
          <p:cNvPr name="TextBox 42" id="42"/>
          <p:cNvSpPr txBox="true"/>
          <p:nvPr/>
        </p:nvSpPr>
        <p:spPr>
          <a:xfrm rot="0">
            <a:off x="5785742" y="4071222"/>
            <a:ext cx="4024965" cy="4790588"/>
          </a:xfrm>
          <a:prstGeom prst="rect">
            <a:avLst/>
          </a:prstGeom>
        </p:spPr>
        <p:txBody>
          <a:bodyPr anchor="t" rtlCol="false" tIns="0" lIns="0" bIns="0" rIns="0">
            <a:spAutoFit/>
          </a:bodyPr>
          <a:lstStyle/>
          <a:p>
            <a:pPr algn="ctr">
              <a:lnSpc>
                <a:spcPts val="4200"/>
              </a:lnSpc>
            </a:pPr>
            <a:r>
              <a:rPr lang="en-US" sz="3000">
                <a:solidFill>
                  <a:srgbClr val="254E9D"/>
                </a:solidFill>
                <a:latin typeface="Varela Round"/>
              </a:rPr>
              <a:t>Cognitive overload for healthcare professionals due to the need to switch between multiple systems and displays to access critical patient data</a:t>
            </a:r>
          </a:p>
          <a:p>
            <a:pPr algn="ctr">
              <a:lnSpc>
                <a:spcPts val="4200"/>
              </a:lnSpc>
            </a:pPr>
          </a:p>
        </p:txBody>
      </p:sp>
      <p:grpSp>
        <p:nvGrpSpPr>
          <p:cNvPr name="Group 43" id="43"/>
          <p:cNvGrpSpPr/>
          <p:nvPr/>
        </p:nvGrpSpPr>
        <p:grpSpPr>
          <a:xfrm rot="0">
            <a:off x="10201232" y="3231981"/>
            <a:ext cx="4328013" cy="5629829"/>
            <a:chOff x="0" y="0"/>
            <a:chExt cx="1004265" cy="1306336"/>
          </a:xfrm>
        </p:grpSpPr>
        <p:sp>
          <p:nvSpPr>
            <p:cNvPr name="Freeform 44" id="44"/>
            <p:cNvSpPr/>
            <p:nvPr/>
          </p:nvSpPr>
          <p:spPr>
            <a:xfrm flipH="false" flipV="false" rot="0">
              <a:off x="0" y="0"/>
              <a:ext cx="1004265" cy="1306336"/>
            </a:xfrm>
            <a:custGeom>
              <a:avLst/>
              <a:gdLst/>
              <a:ahLst/>
              <a:cxnLst/>
              <a:rect r="r" b="b" t="t" l="l"/>
              <a:pathLst>
                <a:path h="1306336" w="1004265">
                  <a:moveTo>
                    <a:pt x="91228" y="0"/>
                  </a:moveTo>
                  <a:lnTo>
                    <a:pt x="913036" y="0"/>
                  </a:lnTo>
                  <a:cubicBezTo>
                    <a:pt x="963420" y="0"/>
                    <a:pt x="1004265" y="40844"/>
                    <a:pt x="1004265" y="91228"/>
                  </a:cubicBezTo>
                  <a:lnTo>
                    <a:pt x="1004265" y="1215108"/>
                  </a:lnTo>
                  <a:cubicBezTo>
                    <a:pt x="1004265" y="1239303"/>
                    <a:pt x="994653" y="1262507"/>
                    <a:pt x="977544" y="1279616"/>
                  </a:cubicBezTo>
                  <a:cubicBezTo>
                    <a:pt x="960436" y="1296725"/>
                    <a:pt x="937231" y="1306336"/>
                    <a:pt x="913036" y="1306336"/>
                  </a:cubicBezTo>
                  <a:lnTo>
                    <a:pt x="91228" y="1306336"/>
                  </a:lnTo>
                  <a:cubicBezTo>
                    <a:pt x="67033" y="1306336"/>
                    <a:pt x="43829" y="1296725"/>
                    <a:pt x="26720" y="1279616"/>
                  </a:cubicBezTo>
                  <a:cubicBezTo>
                    <a:pt x="9612" y="1262507"/>
                    <a:pt x="0" y="1239303"/>
                    <a:pt x="0" y="1215108"/>
                  </a:cubicBezTo>
                  <a:lnTo>
                    <a:pt x="0" y="91228"/>
                  </a:lnTo>
                  <a:cubicBezTo>
                    <a:pt x="0" y="67033"/>
                    <a:pt x="9612" y="43829"/>
                    <a:pt x="26720" y="26720"/>
                  </a:cubicBezTo>
                  <a:cubicBezTo>
                    <a:pt x="43829" y="9612"/>
                    <a:pt x="67033" y="0"/>
                    <a:pt x="91228" y="0"/>
                  </a:cubicBezTo>
                  <a:close/>
                </a:path>
              </a:pathLst>
            </a:custGeom>
            <a:solidFill>
              <a:srgbClr val="FFFFFF"/>
            </a:solidFill>
          </p:spPr>
        </p:sp>
        <p:sp>
          <p:nvSpPr>
            <p:cNvPr name="TextBox 45" id="45"/>
            <p:cNvSpPr txBox="true"/>
            <p:nvPr/>
          </p:nvSpPr>
          <p:spPr>
            <a:xfrm>
              <a:off x="0" y="-38100"/>
              <a:ext cx="1004265" cy="1344436"/>
            </a:xfrm>
            <a:prstGeom prst="rect">
              <a:avLst/>
            </a:prstGeom>
          </p:spPr>
          <p:txBody>
            <a:bodyPr anchor="ctr" rtlCol="false" tIns="50800" lIns="50800" bIns="50800" rIns="50800"/>
            <a:lstStyle/>
            <a:p>
              <a:pPr algn="ctr">
                <a:lnSpc>
                  <a:spcPts val="2659"/>
                </a:lnSpc>
              </a:pPr>
            </a:p>
          </p:txBody>
        </p:sp>
      </p:grpSp>
      <p:grpSp>
        <p:nvGrpSpPr>
          <p:cNvPr name="Group 46" id="46"/>
          <p:cNvGrpSpPr/>
          <p:nvPr/>
        </p:nvGrpSpPr>
        <p:grpSpPr>
          <a:xfrm rot="0">
            <a:off x="11883524" y="2675523"/>
            <a:ext cx="1003280" cy="1003280"/>
            <a:chOff x="0" y="0"/>
            <a:chExt cx="1337707" cy="1337707"/>
          </a:xfrm>
        </p:grpSpPr>
        <p:grpSp>
          <p:nvGrpSpPr>
            <p:cNvPr name="Group 47" id="47"/>
            <p:cNvGrpSpPr/>
            <p:nvPr/>
          </p:nvGrpSpPr>
          <p:grpSpPr>
            <a:xfrm rot="0">
              <a:off x="0" y="0"/>
              <a:ext cx="1337707" cy="1337707"/>
              <a:chOff x="0" y="0"/>
              <a:chExt cx="812800" cy="812800"/>
            </a:xfrm>
          </p:grpSpPr>
          <p:sp>
            <p:nvSpPr>
              <p:cNvPr name="Freeform 48" id="4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2874"/>
              </a:solidFill>
            </p:spPr>
          </p:sp>
          <p:sp>
            <p:nvSpPr>
              <p:cNvPr name="TextBox 49" id="4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50" id="50"/>
            <p:cNvSpPr txBox="true"/>
            <p:nvPr/>
          </p:nvSpPr>
          <p:spPr>
            <a:xfrm rot="0">
              <a:off x="221386" y="192604"/>
              <a:ext cx="894934" cy="885793"/>
            </a:xfrm>
            <a:prstGeom prst="rect">
              <a:avLst/>
            </a:prstGeom>
          </p:spPr>
          <p:txBody>
            <a:bodyPr anchor="t" rtlCol="false" tIns="0" lIns="0" bIns="0" rIns="0">
              <a:spAutoFit/>
            </a:bodyPr>
            <a:lstStyle/>
            <a:p>
              <a:pPr algn="ctr">
                <a:lnSpc>
                  <a:spcPts val="5672"/>
                </a:lnSpc>
              </a:pPr>
              <a:r>
                <a:rPr lang="en-US" sz="4051">
                  <a:solidFill>
                    <a:srgbClr val="FFFFFF"/>
                  </a:solidFill>
                  <a:latin typeface="Antonio Ultra-Bold"/>
                </a:rPr>
                <a:t>03</a:t>
              </a:r>
            </a:p>
          </p:txBody>
        </p:sp>
      </p:grpSp>
      <p:sp>
        <p:nvSpPr>
          <p:cNvPr name="TextBox 51" id="51"/>
          <p:cNvSpPr txBox="true"/>
          <p:nvPr/>
        </p:nvSpPr>
        <p:spPr>
          <a:xfrm rot="0">
            <a:off x="10352756" y="4296262"/>
            <a:ext cx="4024965" cy="4257242"/>
          </a:xfrm>
          <a:prstGeom prst="rect">
            <a:avLst/>
          </a:prstGeom>
        </p:spPr>
        <p:txBody>
          <a:bodyPr anchor="t" rtlCol="false" tIns="0" lIns="0" bIns="0" rIns="0">
            <a:spAutoFit/>
          </a:bodyPr>
          <a:lstStyle/>
          <a:p>
            <a:pPr algn="ctr">
              <a:lnSpc>
                <a:spcPts val="4200"/>
              </a:lnSpc>
            </a:pPr>
            <a:r>
              <a:rPr lang="en-US" sz="3000">
                <a:solidFill>
                  <a:srgbClr val="254E9D"/>
                </a:solidFill>
                <a:latin typeface="Varela Round"/>
              </a:rPr>
              <a:t>Time-consuming manual review and analysis of medical imaging leading to potential delays in diagnosis and treatment</a:t>
            </a:r>
          </a:p>
          <a:p>
            <a:pPr algn="ctr">
              <a:lnSpc>
                <a:spcPts val="4200"/>
              </a:lnSpc>
            </a:pPr>
          </a:p>
        </p:txBody>
      </p:sp>
    </p:spTree>
  </p:cSld>
  <p:clrMapOvr>
    <a:masterClrMapping/>
  </p:clrMapOvr>
  <p:transition spd="slow">
    <p:push dir="d"/>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2874"/>
        </a:solidFill>
      </p:bgPr>
    </p:bg>
    <p:spTree>
      <p:nvGrpSpPr>
        <p:cNvPr id="1" name=""/>
        <p:cNvGrpSpPr/>
        <p:nvPr/>
      </p:nvGrpSpPr>
      <p:grpSpPr>
        <a:xfrm>
          <a:off x="0" y="0"/>
          <a:ext cx="0" cy="0"/>
          <a:chOff x="0" y="0"/>
          <a:chExt cx="0" cy="0"/>
        </a:xfrm>
      </p:grpSpPr>
      <p:sp>
        <p:nvSpPr>
          <p:cNvPr name="Freeform 2" id="2"/>
          <p:cNvSpPr/>
          <p:nvPr/>
        </p:nvSpPr>
        <p:spPr>
          <a:xfrm flipH="false" flipV="false" rot="0">
            <a:off x="9819767" y="895921"/>
            <a:ext cx="887151" cy="698631"/>
          </a:xfrm>
          <a:custGeom>
            <a:avLst/>
            <a:gdLst/>
            <a:ahLst/>
            <a:cxnLst/>
            <a:rect r="r" b="b" t="t" l="l"/>
            <a:pathLst>
              <a:path h="698631" w="887151">
                <a:moveTo>
                  <a:pt x="0" y="0"/>
                </a:moveTo>
                <a:lnTo>
                  <a:pt x="887151" y="0"/>
                </a:lnTo>
                <a:lnTo>
                  <a:pt x="887151" y="698632"/>
                </a:lnTo>
                <a:lnTo>
                  <a:pt x="0" y="698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85030" y="2269448"/>
            <a:ext cx="15097060" cy="7016887"/>
            <a:chOff x="0" y="0"/>
            <a:chExt cx="20129414" cy="9355849"/>
          </a:xfrm>
        </p:grpSpPr>
        <p:sp>
          <p:nvSpPr>
            <p:cNvPr name="Freeform 4" id="4"/>
            <p:cNvSpPr/>
            <p:nvPr/>
          </p:nvSpPr>
          <p:spPr>
            <a:xfrm flipH="false" flipV="false" rot="0">
              <a:off x="0" y="0"/>
              <a:ext cx="13055650" cy="9318470"/>
            </a:xfrm>
            <a:custGeom>
              <a:avLst/>
              <a:gdLst/>
              <a:ahLst/>
              <a:cxnLst/>
              <a:rect r="r" b="b" t="t" l="l"/>
              <a:pathLst>
                <a:path h="9318470" w="13055650">
                  <a:moveTo>
                    <a:pt x="0" y="0"/>
                  </a:moveTo>
                  <a:lnTo>
                    <a:pt x="13055650" y="0"/>
                  </a:lnTo>
                  <a:lnTo>
                    <a:pt x="13055650" y="9318470"/>
                  </a:lnTo>
                  <a:lnTo>
                    <a:pt x="0" y="93184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1721423" y="37379"/>
              <a:ext cx="8407991" cy="9318470"/>
            </a:xfrm>
            <a:custGeom>
              <a:avLst/>
              <a:gdLst/>
              <a:ahLst/>
              <a:cxnLst/>
              <a:rect r="r" b="b" t="t" l="l"/>
              <a:pathLst>
                <a:path h="9318470" w="8407991">
                  <a:moveTo>
                    <a:pt x="0" y="0"/>
                  </a:moveTo>
                  <a:lnTo>
                    <a:pt x="8407991" y="0"/>
                  </a:lnTo>
                  <a:lnTo>
                    <a:pt x="8407991" y="9318470"/>
                  </a:lnTo>
                  <a:lnTo>
                    <a:pt x="0" y="9318470"/>
                  </a:lnTo>
                  <a:lnTo>
                    <a:pt x="0" y="0"/>
                  </a:lnTo>
                  <a:close/>
                </a:path>
              </a:pathLst>
            </a:custGeom>
            <a:blipFill>
              <a:blip r:embed="rId4">
                <a:extLst>
                  <a:ext uri="{96DAC541-7B7A-43D3-8B79-37D633B846F1}">
                    <asvg:svgBlip xmlns:asvg="http://schemas.microsoft.com/office/drawing/2016/SVG/main" r:embed="rId5"/>
                  </a:ext>
                </a:extLst>
              </a:blip>
              <a:stretch>
                <a:fillRect l="-55276" t="0" r="0" b="0"/>
              </a:stretch>
            </a:blipFill>
          </p:spPr>
        </p:sp>
      </p:grpSp>
      <p:sp>
        <p:nvSpPr>
          <p:cNvPr name="Freeform 6" id="6"/>
          <p:cNvSpPr/>
          <p:nvPr/>
        </p:nvSpPr>
        <p:spPr>
          <a:xfrm flipH="false" flipV="false" rot="0">
            <a:off x="1759902" y="2455479"/>
            <a:ext cx="1737827" cy="1737827"/>
          </a:xfrm>
          <a:custGeom>
            <a:avLst/>
            <a:gdLst/>
            <a:ahLst/>
            <a:cxnLst/>
            <a:rect r="r" b="b" t="t" l="l"/>
            <a:pathLst>
              <a:path h="1737827" w="1737827">
                <a:moveTo>
                  <a:pt x="0" y="0"/>
                </a:moveTo>
                <a:lnTo>
                  <a:pt x="1737827" y="0"/>
                </a:lnTo>
                <a:lnTo>
                  <a:pt x="1737827" y="1737827"/>
                </a:lnTo>
                <a:lnTo>
                  <a:pt x="0" y="17378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738937" y="4660057"/>
            <a:ext cx="1779759" cy="1779759"/>
          </a:xfrm>
          <a:custGeom>
            <a:avLst/>
            <a:gdLst/>
            <a:ahLst/>
            <a:cxnLst/>
            <a:rect r="r" b="b" t="t" l="l"/>
            <a:pathLst>
              <a:path h="1779759" w="1779759">
                <a:moveTo>
                  <a:pt x="0" y="0"/>
                </a:moveTo>
                <a:lnTo>
                  <a:pt x="1779758" y="0"/>
                </a:lnTo>
                <a:lnTo>
                  <a:pt x="1779758" y="1779759"/>
                </a:lnTo>
                <a:lnTo>
                  <a:pt x="0" y="177975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748462" y="6868441"/>
            <a:ext cx="1779759" cy="1779759"/>
          </a:xfrm>
          <a:custGeom>
            <a:avLst/>
            <a:gdLst/>
            <a:ahLst/>
            <a:cxnLst/>
            <a:rect r="r" b="b" t="t" l="l"/>
            <a:pathLst>
              <a:path h="1779759" w="1779759">
                <a:moveTo>
                  <a:pt x="0" y="0"/>
                </a:moveTo>
                <a:lnTo>
                  <a:pt x="1779758" y="0"/>
                </a:lnTo>
                <a:lnTo>
                  <a:pt x="1779758" y="1779758"/>
                </a:lnTo>
                <a:lnTo>
                  <a:pt x="0" y="177975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9" id="9"/>
          <p:cNvSpPr txBox="true"/>
          <p:nvPr/>
        </p:nvSpPr>
        <p:spPr>
          <a:xfrm rot="0">
            <a:off x="4394824" y="7204966"/>
            <a:ext cx="11975568" cy="1481333"/>
          </a:xfrm>
          <a:prstGeom prst="rect">
            <a:avLst/>
          </a:prstGeom>
        </p:spPr>
        <p:txBody>
          <a:bodyPr anchor="t" rtlCol="false" tIns="0" lIns="0" bIns="0" rIns="0">
            <a:spAutoFit/>
          </a:bodyPr>
          <a:lstStyle/>
          <a:p>
            <a:pPr algn="just">
              <a:lnSpc>
                <a:spcPts val="3919"/>
              </a:lnSpc>
            </a:pPr>
            <a:r>
              <a:rPr lang="en-US" sz="2799">
                <a:solidFill>
                  <a:srgbClr val="FFFFFF"/>
                </a:solidFill>
                <a:latin typeface="Hero"/>
              </a:rPr>
              <a:t>Integrated display of critical patient information, including imaging data, medical records, and analytical insights, all within a single AR interface.</a:t>
            </a:r>
          </a:p>
        </p:txBody>
      </p:sp>
      <p:sp>
        <p:nvSpPr>
          <p:cNvPr name="TextBox 10" id="10"/>
          <p:cNvSpPr txBox="true"/>
          <p:nvPr/>
        </p:nvSpPr>
        <p:spPr>
          <a:xfrm rot="0">
            <a:off x="4889222" y="376267"/>
            <a:ext cx="8880132" cy="1566490"/>
          </a:xfrm>
          <a:prstGeom prst="rect">
            <a:avLst/>
          </a:prstGeom>
        </p:spPr>
        <p:txBody>
          <a:bodyPr anchor="t" rtlCol="false" tIns="0" lIns="0" bIns="0" rIns="0">
            <a:spAutoFit/>
          </a:bodyPr>
          <a:lstStyle/>
          <a:p>
            <a:pPr algn="ctr">
              <a:lnSpc>
                <a:spcPts val="12880"/>
              </a:lnSpc>
            </a:pPr>
            <a:r>
              <a:rPr lang="en-US" sz="9200">
                <a:solidFill>
                  <a:srgbClr val="FFFFFF"/>
                </a:solidFill>
                <a:latin typeface="Antonio Ultra-Bold"/>
              </a:rPr>
              <a:t>Solution</a:t>
            </a:r>
          </a:p>
        </p:txBody>
      </p:sp>
      <p:sp>
        <p:nvSpPr>
          <p:cNvPr name="TextBox 11" id="11"/>
          <p:cNvSpPr txBox="true"/>
          <p:nvPr/>
        </p:nvSpPr>
        <p:spPr>
          <a:xfrm rot="0">
            <a:off x="4404349" y="2782769"/>
            <a:ext cx="11975568" cy="1976593"/>
          </a:xfrm>
          <a:prstGeom prst="rect">
            <a:avLst/>
          </a:prstGeom>
        </p:spPr>
        <p:txBody>
          <a:bodyPr anchor="t" rtlCol="false" tIns="0" lIns="0" bIns="0" rIns="0">
            <a:spAutoFit/>
          </a:bodyPr>
          <a:lstStyle/>
          <a:p>
            <a:pPr algn="just">
              <a:lnSpc>
                <a:spcPts val="3919"/>
              </a:lnSpc>
            </a:pPr>
            <a:r>
              <a:rPr lang="en-US" sz="2799">
                <a:solidFill>
                  <a:srgbClr val="FFFFFF"/>
                </a:solidFill>
                <a:latin typeface="Hero"/>
              </a:rPr>
              <a:t>Immersive 3D visualization of medical scans, allowing healthcare professionals to intuitively examine and interpret anatomical structures and abnormalities using AR devices.</a:t>
            </a:r>
          </a:p>
          <a:p>
            <a:pPr algn="just">
              <a:lnSpc>
                <a:spcPts val="3919"/>
              </a:lnSpc>
            </a:pPr>
          </a:p>
        </p:txBody>
      </p:sp>
      <p:sp>
        <p:nvSpPr>
          <p:cNvPr name="TextBox 12" id="12"/>
          <p:cNvSpPr txBox="true"/>
          <p:nvPr/>
        </p:nvSpPr>
        <p:spPr>
          <a:xfrm rot="0">
            <a:off x="4328149" y="5235611"/>
            <a:ext cx="11975568" cy="1481333"/>
          </a:xfrm>
          <a:prstGeom prst="rect">
            <a:avLst/>
          </a:prstGeom>
        </p:spPr>
        <p:txBody>
          <a:bodyPr anchor="t" rtlCol="false" tIns="0" lIns="0" bIns="0" rIns="0">
            <a:spAutoFit/>
          </a:bodyPr>
          <a:lstStyle/>
          <a:p>
            <a:pPr algn="just">
              <a:lnSpc>
                <a:spcPts val="3919"/>
              </a:lnSpc>
            </a:pPr>
            <a:r>
              <a:rPr lang="en-US" sz="2799">
                <a:solidFill>
                  <a:srgbClr val="FFFFFF"/>
                </a:solidFill>
                <a:latin typeface="Hero"/>
              </a:rPr>
              <a:t>Automated detection, classification, and analysis of medical features using advanced computer vision and machine learning algorithms.</a:t>
            </a:r>
          </a:p>
          <a:p>
            <a:pPr algn="just">
              <a:lnSpc>
                <a:spcPts val="3919"/>
              </a:lnSpc>
            </a:pPr>
          </a:p>
        </p:txBody>
      </p:sp>
    </p:spTree>
  </p:cSld>
  <p:clrMapOvr>
    <a:masterClrMapping/>
  </p:clrMapOvr>
  <p:transition spd="slow">
    <p:push dir="d"/>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2874"/>
        </a:solidFill>
      </p:bgPr>
    </p:bg>
    <p:spTree>
      <p:nvGrpSpPr>
        <p:cNvPr id="1" name=""/>
        <p:cNvGrpSpPr/>
        <p:nvPr/>
      </p:nvGrpSpPr>
      <p:grpSpPr>
        <a:xfrm>
          <a:off x="0" y="0"/>
          <a:ext cx="0" cy="0"/>
          <a:chOff x="0" y="0"/>
          <a:chExt cx="0" cy="0"/>
        </a:xfrm>
      </p:grpSpPr>
      <p:sp>
        <p:nvSpPr>
          <p:cNvPr name="TextBox 2" id="2"/>
          <p:cNvSpPr txBox="true"/>
          <p:nvPr/>
        </p:nvSpPr>
        <p:spPr>
          <a:xfrm rot="0">
            <a:off x="1028700" y="376267"/>
            <a:ext cx="16230600" cy="1566490"/>
          </a:xfrm>
          <a:prstGeom prst="rect">
            <a:avLst/>
          </a:prstGeom>
        </p:spPr>
        <p:txBody>
          <a:bodyPr anchor="t" rtlCol="false" tIns="0" lIns="0" bIns="0" rIns="0">
            <a:spAutoFit/>
          </a:bodyPr>
          <a:lstStyle/>
          <a:p>
            <a:pPr algn="ctr">
              <a:lnSpc>
                <a:spcPts val="12880"/>
              </a:lnSpc>
            </a:pPr>
            <a:r>
              <a:rPr lang="en-US" sz="9200">
                <a:solidFill>
                  <a:srgbClr val="FFFFFF"/>
                </a:solidFill>
                <a:latin typeface="Antonio Ultra-Bold"/>
              </a:rPr>
              <a:t>User Base and Scope</a:t>
            </a:r>
          </a:p>
        </p:txBody>
      </p:sp>
      <p:grpSp>
        <p:nvGrpSpPr>
          <p:cNvPr name="Group 3" id="3"/>
          <p:cNvGrpSpPr/>
          <p:nvPr/>
        </p:nvGrpSpPr>
        <p:grpSpPr>
          <a:xfrm rot="0">
            <a:off x="807472" y="2827667"/>
            <a:ext cx="16713624" cy="6857930"/>
            <a:chOff x="0" y="0"/>
            <a:chExt cx="22284832" cy="9143906"/>
          </a:xfrm>
        </p:grpSpPr>
        <p:sp>
          <p:nvSpPr>
            <p:cNvPr name="Freeform 4" id="4"/>
            <p:cNvSpPr/>
            <p:nvPr/>
          </p:nvSpPr>
          <p:spPr>
            <a:xfrm flipH="true" flipV="false" rot="0">
              <a:off x="0" y="0"/>
              <a:ext cx="12233161" cy="9143906"/>
            </a:xfrm>
            <a:custGeom>
              <a:avLst/>
              <a:gdLst/>
              <a:ahLst/>
              <a:cxnLst/>
              <a:rect r="r" b="b" t="t" l="l"/>
              <a:pathLst>
                <a:path h="9143906" w="12233161">
                  <a:moveTo>
                    <a:pt x="12233161" y="0"/>
                  </a:moveTo>
                  <a:lnTo>
                    <a:pt x="0" y="0"/>
                  </a:lnTo>
                  <a:lnTo>
                    <a:pt x="0" y="9143906"/>
                  </a:lnTo>
                  <a:lnTo>
                    <a:pt x="12233161" y="9143906"/>
                  </a:lnTo>
                  <a:lnTo>
                    <a:pt x="12233161" y="0"/>
                  </a:lnTo>
                  <a:close/>
                </a:path>
              </a:pathLst>
            </a:custGeom>
            <a:blipFill>
              <a:blip r:embed="rId2">
                <a:extLst>
                  <a:ext uri="{96DAC541-7B7A-43D3-8B79-37D633B846F1}">
                    <asvg:svgBlip xmlns:asvg="http://schemas.microsoft.com/office/drawing/2016/SVG/main" r:embed="rId3"/>
                  </a:ext>
                </a:extLst>
              </a:blip>
              <a:stretch>
                <a:fillRect l="-17020" t="0" r="0" b="0"/>
              </a:stretch>
            </a:blipFill>
          </p:spPr>
        </p:sp>
        <p:sp>
          <p:nvSpPr>
            <p:cNvPr name="Freeform 5" id="5"/>
            <p:cNvSpPr/>
            <p:nvPr/>
          </p:nvSpPr>
          <p:spPr>
            <a:xfrm flipH="true" flipV="false" rot="0">
              <a:off x="12220461" y="0"/>
              <a:ext cx="10064372" cy="9143906"/>
            </a:xfrm>
            <a:custGeom>
              <a:avLst/>
              <a:gdLst/>
              <a:ahLst/>
              <a:cxnLst/>
              <a:rect r="r" b="b" t="t" l="l"/>
              <a:pathLst>
                <a:path h="9143906" w="10064372">
                  <a:moveTo>
                    <a:pt x="10064371" y="0"/>
                  </a:moveTo>
                  <a:lnTo>
                    <a:pt x="0" y="0"/>
                  </a:lnTo>
                  <a:lnTo>
                    <a:pt x="0" y="9143906"/>
                  </a:lnTo>
                  <a:lnTo>
                    <a:pt x="10064371" y="9143906"/>
                  </a:lnTo>
                  <a:lnTo>
                    <a:pt x="10064371" y="0"/>
                  </a:lnTo>
                  <a:close/>
                </a:path>
              </a:pathLst>
            </a:custGeom>
            <a:blipFill>
              <a:blip r:embed="rId2">
                <a:extLst>
                  <a:ext uri="{96DAC541-7B7A-43D3-8B79-37D633B846F1}">
                    <asvg:svgBlip xmlns:asvg="http://schemas.microsoft.com/office/drawing/2016/SVG/main" r:embed="rId3"/>
                  </a:ext>
                </a:extLst>
              </a:blip>
              <a:stretch>
                <a:fillRect l="0" t="0" r="-42237" b="0"/>
              </a:stretch>
            </a:blipFill>
          </p:spPr>
        </p:sp>
        <p:sp>
          <p:nvSpPr>
            <p:cNvPr name="TextBox 6" id="6"/>
            <p:cNvSpPr txBox="true"/>
            <p:nvPr/>
          </p:nvSpPr>
          <p:spPr>
            <a:xfrm rot="0">
              <a:off x="4205896" y="4580765"/>
              <a:ext cx="15967424" cy="2016283"/>
            </a:xfrm>
            <a:prstGeom prst="rect">
              <a:avLst/>
            </a:prstGeom>
          </p:spPr>
          <p:txBody>
            <a:bodyPr anchor="t" rtlCol="false" tIns="0" lIns="0" bIns="0" rIns="0">
              <a:spAutoFit/>
            </a:bodyPr>
            <a:lstStyle/>
            <a:p>
              <a:pPr algn="just">
                <a:lnSpc>
                  <a:spcPts val="4059"/>
                </a:lnSpc>
              </a:pPr>
              <a:r>
                <a:rPr lang="en-US" sz="2899">
                  <a:solidFill>
                    <a:srgbClr val="000000"/>
                  </a:solidFill>
                  <a:latin typeface="Hero Bold"/>
                </a:rPr>
                <a:t>Projected User Base: Our AR healthcare solution anticipates serving a user base in the thousands globally, comprising medical professionals who require advanced imaging analysis tools.</a:t>
              </a:r>
            </a:p>
          </p:txBody>
        </p:sp>
        <p:sp>
          <p:nvSpPr>
            <p:cNvPr name="TextBox 7" id="7"/>
            <p:cNvSpPr txBox="true"/>
            <p:nvPr/>
          </p:nvSpPr>
          <p:spPr>
            <a:xfrm rot="0">
              <a:off x="4205896" y="348351"/>
              <a:ext cx="15967424" cy="2702064"/>
            </a:xfrm>
            <a:prstGeom prst="rect">
              <a:avLst/>
            </a:prstGeom>
          </p:spPr>
          <p:txBody>
            <a:bodyPr anchor="t" rtlCol="false" tIns="0" lIns="0" bIns="0" rIns="0">
              <a:spAutoFit/>
            </a:bodyPr>
            <a:lstStyle/>
            <a:p>
              <a:pPr algn="just">
                <a:lnSpc>
                  <a:spcPts val="4060"/>
                </a:lnSpc>
              </a:pPr>
              <a:r>
                <a:rPr lang="en-US" sz="2900">
                  <a:solidFill>
                    <a:srgbClr val="000000"/>
                  </a:solidFill>
                  <a:latin typeface="Hero Bold"/>
                </a:rPr>
                <a:t>Scope: Initially, our focus will be on regional US markets, allowing us to refine and tailor our solution to meet specific needs. However, we have robust plans for national and global expansion, targeting major hospitals, medical centers, and healthcare networks.</a:t>
              </a:r>
            </a:p>
          </p:txBody>
        </p:sp>
      </p:grpSp>
    </p:spTree>
  </p:cSld>
  <p:clrMapOvr>
    <a:masterClrMapping/>
  </p:clrMapOvr>
  <p:transition spd="slow">
    <p:push dir="u"/>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2874"/>
        </a:solidFill>
      </p:bgPr>
    </p:bg>
    <p:spTree>
      <p:nvGrpSpPr>
        <p:cNvPr id="1" name=""/>
        <p:cNvGrpSpPr/>
        <p:nvPr/>
      </p:nvGrpSpPr>
      <p:grpSpPr>
        <a:xfrm>
          <a:off x="0" y="0"/>
          <a:ext cx="0" cy="0"/>
          <a:chOff x="0" y="0"/>
          <a:chExt cx="0" cy="0"/>
        </a:xfrm>
      </p:grpSpPr>
      <p:sp>
        <p:nvSpPr>
          <p:cNvPr name="Freeform 2" id="2"/>
          <p:cNvSpPr/>
          <p:nvPr/>
        </p:nvSpPr>
        <p:spPr>
          <a:xfrm flipH="false" flipV="false" rot="0">
            <a:off x="1104514" y="2156680"/>
            <a:ext cx="16078971" cy="7557117"/>
          </a:xfrm>
          <a:custGeom>
            <a:avLst/>
            <a:gdLst/>
            <a:ahLst/>
            <a:cxnLst/>
            <a:rect r="r" b="b" t="t" l="l"/>
            <a:pathLst>
              <a:path h="7557117" w="16078971">
                <a:moveTo>
                  <a:pt x="0" y="0"/>
                </a:moveTo>
                <a:lnTo>
                  <a:pt x="16078972" y="0"/>
                </a:lnTo>
                <a:lnTo>
                  <a:pt x="16078972" y="7557116"/>
                </a:lnTo>
                <a:lnTo>
                  <a:pt x="0" y="75571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376267"/>
            <a:ext cx="16230600" cy="1566490"/>
          </a:xfrm>
          <a:prstGeom prst="rect">
            <a:avLst/>
          </a:prstGeom>
        </p:spPr>
        <p:txBody>
          <a:bodyPr anchor="t" rtlCol="false" tIns="0" lIns="0" bIns="0" rIns="0">
            <a:spAutoFit/>
          </a:bodyPr>
          <a:lstStyle/>
          <a:p>
            <a:pPr algn="ctr">
              <a:lnSpc>
                <a:spcPts val="12880"/>
              </a:lnSpc>
            </a:pPr>
            <a:r>
              <a:rPr lang="en-US" sz="9200">
                <a:solidFill>
                  <a:srgbClr val="FFFFFF"/>
                </a:solidFill>
                <a:latin typeface="Antonio Ultra-Bold"/>
              </a:rPr>
              <a:t>Technical Foundation</a:t>
            </a:r>
          </a:p>
        </p:txBody>
      </p:sp>
      <p:sp>
        <p:nvSpPr>
          <p:cNvPr name="TextBox 4" id="4"/>
          <p:cNvSpPr txBox="true"/>
          <p:nvPr/>
        </p:nvSpPr>
        <p:spPr>
          <a:xfrm rot="0">
            <a:off x="1390763" y="4561955"/>
            <a:ext cx="4426043" cy="4274820"/>
          </a:xfrm>
          <a:prstGeom prst="rect">
            <a:avLst/>
          </a:prstGeom>
        </p:spPr>
        <p:txBody>
          <a:bodyPr anchor="t" rtlCol="false" tIns="0" lIns="0" bIns="0" rIns="0">
            <a:spAutoFit/>
          </a:bodyPr>
          <a:lstStyle/>
          <a:p>
            <a:pPr algn="ctr">
              <a:lnSpc>
                <a:spcPts val="3780"/>
              </a:lnSpc>
            </a:pPr>
            <a:r>
              <a:rPr lang="en-US" sz="2700">
                <a:solidFill>
                  <a:srgbClr val="FFFFFF"/>
                </a:solidFill>
                <a:latin typeface="Hero Bold"/>
              </a:rPr>
              <a:t>AI Integration for real-time analysis and classification of medical imaging data. These algorithms enable accurate and efficient detection and characterization of anomalies, enhancing diagnostic capabilities.</a:t>
            </a:r>
          </a:p>
        </p:txBody>
      </p:sp>
      <p:sp>
        <p:nvSpPr>
          <p:cNvPr name="TextBox 5" id="5"/>
          <p:cNvSpPr txBox="true"/>
          <p:nvPr/>
        </p:nvSpPr>
        <p:spPr>
          <a:xfrm rot="0">
            <a:off x="6958132" y="4417945"/>
            <a:ext cx="4371736" cy="4562839"/>
          </a:xfrm>
          <a:prstGeom prst="rect">
            <a:avLst/>
          </a:prstGeom>
        </p:spPr>
        <p:txBody>
          <a:bodyPr anchor="t" rtlCol="false" tIns="0" lIns="0" bIns="0" rIns="0">
            <a:spAutoFit/>
          </a:bodyPr>
          <a:lstStyle/>
          <a:p>
            <a:pPr algn="ctr">
              <a:lnSpc>
                <a:spcPts val="3640"/>
              </a:lnSpc>
            </a:pPr>
            <a:r>
              <a:rPr lang="en-US" sz="2600">
                <a:solidFill>
                  <a:srgbClr val="FFFFFF"/>
                </a:solidFill>
                <a:latin typeface="Hero Bold"/>
              </a:rPr>
              <a:t>Seamless integration of patient records to access patient information alongside imaging data. Our solution also facilitates remote collaboration, allowing medical teams to collaborate effectively regardless of geographical barriers.</a:t>
            </a:r>
          </a:p>
        </p:txBody>
      </p:sp>
      <p:sp>
        <p:nvSpPr>
          <p:cNvPr name="TextBox 6" id="6"/>
          <p:cNvSpPr txBox="true"/>
          <p:nvPr/>
        </p:nvSpPr>
        <p:spPr>
          <a:xfrm rot="0">
            <a:off x="12446740" y="4561955"/>
            <a:ext cx="4501738" cy="4274820"/>
          </a:xfrm>
          <a:prstGeom prst="rect">
            <a:avLst/>
          </a:prstGeom>
        </p:spPr>
        <p:txBody>
          <a:bodyPr anchor="t" rtlCol="false" tIns="0" lIns="0" bIns="0" rIns="0">
            <a:spAutoFit/>
          </a:bodyPr>
          <a:lstStyle/>
          <a:p>
            <a:pPr algn="ctr">
              <a:lnSpc>
                <a:spcPts val="3780"/>
              </a:lnSpc>
            </a:pPr>
            <a:r>
              <a:rPr lang="en-US" sz="2700">
                <a:solidFill>
                  <a:srgbClr val="FFFFFF"/>
                </a:solidFill>
                <a:latin typeface="Hero Bold"/>
              </a:rPr>
              <a:t>Our solution is compatible with Microsoft HoloLens 2, providing users with an immersive and intuitive experience with top-notch security, privacy, and reliability, which are scalable for growing demand.</a:t>
            </a:r>
          </a:p>
        </p:txBody>
      </p:sp>
    </p:spTree>
  </p:cSld>
  <p:clrMapOvr>
    <a:masterClrMapping/>
  </p:clrMapOvr>
  <p:transition spd="slow">
    <p:push dir="r"/>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2874"/>
        </a:solidFill>
      </p:bgPr>
    </p:bg>
    <p:spTree>
      <p:nvGrpSpPr>
        <p:cNvPr id="1" name=""/>
        <p:cNvGrpSpPr/>
        <p:nvPr/>
      </p:nvGrpSpPr>
      <p:grpSpPr>
        <a:xfrm>
          <a:off x="0" y="0"/>
          <a:ext cx="0" cy="0"/>
          <a:chOff x="0" y="0"/>
          <a:chExt cx="0" cy="0"/>
        </a:xfrm>
      </p:grpSpPr>
      <p:sp>
        <p:nvSpPr>
          <p:cNvPr name="Freeform 2" id="2"/>
          <p:cNvSpPr/>
          <p:nvPr/>
        </p:nvSpPr>
        <p:spPr>
          <a:xfrm flipH="true" flipV="false" rot="0">
            <a:off x="670945" y="2296220"/>
            <a:ext cx="7637683" cy="3351033"/>
          </a:xfrm>
          <a:custGeom>
            <a:avLst/>
            <a:gdLst/>
            <a:ahLst/>
            <a:cxnLst/>
            <a:rect r="r" b="b" t="t" l="l"/>
            <a:pathLst>
              <a:path h="3351033" w="7637683">
                <a:moveTo>
                  <a:pt x="7637683" y="0"/>
                </a:moveTo>
                <a:lnTo>
                  <a:pt x="0" y="0"/>
                </a:lnTo>
                <a:lnTo>
                  <a:pt x="0" y="3351033"/>
                </a:lnTo>
                <a:lnTo>
                  <a:pt x="7637683" y="3351033"/>
                </a:lnTo>
                <a:lnTo>
                  <a:pt x="7637683"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979372" y="2296220"/>
            <a:ext cx="7637683" cy="3351033"/>
          </a:xfrm>
          <a:custGeom>
            <a:avLst/>
            <a:gdLst/>
            <a:ahLst/>
            <a:cxnLst/>
            <a:rect r="r" b="b" t="t" l="l"/>
            <a:pathLst>
              <a:path h="3351033" w="7637683">
                <a:moveTo>
                  <a:pt x="0" y="0"/>
                </a:moveTo>
                <a:lnTo>
                  <a:pt x="7637683" y="0"/>
                </a:lnTo>
                <a:lnTo>
                  <a:pt x="7637683" y="3351033"/>
                </a:lnTo>
                <a:lnTo>
                  <a:pt x="0" y="33510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true" rot="0">
            <a:off x="670945" y="6204168"/>
            <a:ext cx="7637683" cy="3351033"/>
          </a:xfrm>
          <a:custGeom>
            <a:avLst/>
            <a:gdLst/>
            <a:ahLst/>
            <a:cxnLst/>
            <a:rect r="r" b="b" t="t" l="l"/>
            <a:pathLst>
              <a:path h="3351033" w="7637683">
                <a:moveTo>
                  <a:pt x="7637683" y="3351033"/>
                </a:moveTo>
                <a:lnTo>
                  <a:pt x="0" y="3351033"/>
                </a:lnTo>
                <a:lnTo>
                  <a:pt x="0" y="0"/>
                </a:lnTo>
                <a:lnTo>
                  <a:pt x="7637683" y="0"/>
                </a:lnTo>
                <a:lnTo>
                  <a:pt x="7637683" y="3351033"/>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true" rot="0">
            <a:off x="9979372" y="6204168"/>
            <a:ext cx="7637683" cy="3351033"/>
          </a:xfrm>
          <a:custGeom>
            <a:avLst/>
            <a:gdLst/>
            <a:ahLst/>
            <a:cxnLst/>
            <a:rect r="r" b="b" t="t" l="l"/>
            <a:pathLst>
              <a:path h="3351033" w="7637683">
                <a:moveTo>
                  <a:pt x="0" y="3351033"/>
                </a:moveTo>
                <a:lnTo>
                  <a:pt x="7637683" y="3351033"/>
                </a:lnTo>
                <a:lnTo>
                  <a:pt x="7637683" y="0"/>
                </a:lnTo>
                <a:lnTo>
                  <a:pt x="0" y="0"/>
                </a:lnTo>
                <a:lnTo>
                  <a:pt x="0" y="3351033"/>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320604" y="4086037"/>
            <a:ext cx="3646793" cy="3646793"/>
          </a:xfrm>
          <a:custGeom>
            <a:avLst/>
            <a:gdLst/>
            <a:ahLst/>
            <a:cxnLst/>
            <a:rect r="r" b="b" t="t" l="l"/>
            <a:pathLst>
              <a:path h="3646793" w="3646793">
                <a:moveTo>
                  <a:pt x="0" y="0"/>
                </a:moveTo>
                <a:lnTo>
                  <a:pt x="3646792" y="0"/>
                </a:lnTo>
                <a:lnTo>
                  <a:pt x="3646792" y="3646792"/>
                </a:lnTo>
                <a:lnTo>
                  <a:pt x="0" y="36467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028700" y="376267"/>
            <a:ext cx="16230600" cy="1566490"/>
          </a:xfrm>
          <a:prstGeom prst="rect">
            <a:avLst/>
          </a:prstGeom>
        </p:spPr>
        <p:txBody>
          <a:bodyPr anchor="t" rtlCol="false" tIns="0" lIns="0" bIns="0" rIns="0">
            <a:spAutoFit/>
          </a:bodyPr>
          <a:lstStyle/>
          <a:p>
            <a:pPr algn="ctr">
              <a:lnSpc>
                <a:spcPts val="12880"/>
              </a:lnSpc>
            </a:pPr>
            <a:r>
              <a:rPr lang="en-US" sz="9200" spc="441">
                <a:solidFill>
                  <a:srgbClr val="FFFFFF"/>
                </a:solidFill>
                <a:latin typeface="Antonio Ultra-Bold"/>
              </a:rPr>
              <a:t>Implementation</a:t>
            </a:r>
          </a:p>
        </p:txBody>
      </p:sp>
      <p:sp>
        <p:nvSpPr>
          <p:cNvPr name="TextBox 8" id="8"/>
          <p:cNvSpPr txBox="true"/>
          <p:nvPr/>
        </p:nvSpPr>
        <p:spPr>
          <a:xfrm rot="0">
            <a:off x="1276903" y="2922631"/>
            <a:ext cx="6425768" cy="2734147"/>
          </a:xfrm>
          <a:prstGeom prst="rect">
            <a:avLst/>
          </a:prstGeom>
        </p:spPr>
        <p:txBody>
          <a:bodyPr anchor="t" rtlCol="false" tIns="0" lIns="0" bIns="0" rIns="0">
            <a:spAutoFit/>
          </a:bodyPr>
          <a:lstStyle/>
          <a:p>
            <a:pPr algn="ctr">
              <a:lnSpc>
                <a:spcPts val="3640"/>
              </a:lnSpc>
            </a:pPr>
            <a:r>
              <a:rPr lang="en-US" sz="2600">
                <a:solidFill>
                  <a:srgbClr val="FFFFFF"/>
                </a:solidFill>
                <a:latin typeface="Hero Bold"/>
              </a:rPr>
              <a:t>We anticipate significant growth for our AI-AR healthcare solution within the medical community. We expect strong demand driven by the need for advanced imaging analysis tools.</a:t>
            </a:r>
          </a:p>
          <a:p>
            <a:pPr algn="ctr">
              <a:lnSpc>
                <a:spcPts val="3640"/>
              </a:lnSpc>
            </a:pPr>
          </a:p>
        </p:txBody>
      </p:sp>
      <p:sp>
        <p:nvSpPr>
          <p:cNvPr name="TextBox 9" id="9"/>
          <p:cNvSpPr txBox="true"/>
          <p:nvPr/>
        </p:nvSpPr>
        <p:spPr>
          <a:xfrm rot="0">
            <a:off x="10585329" y="2576088"/>
            <a:ext cx="6425768" cy="2734147"/>
          </a:xfrm>
          <a:prstGeom prst="rect">
            <a:avLst/>
          </a:prstGeom>
        </p:spPr>
        <p:txBody>
          <a:bodyPr anchor="t" rtlCol="false" tIns="0" lIns="0" bIns="0" rIns="0">
            <a:spAutoFit/>
          </a:bodyPr>
          <a:lstStyle/>
          <a:p>
            <a:pPr algn="ctr">
              <a:lnSpc>
                <a:spcPts val="3640"/>
              </a:lnSpc>
            </a:pPr>
            <a:r>
              <a:rPr lang="en-US" sz="2600">
                <a:solidFill>
                  <a:srgbClr val="FFFFFF"/>
                </a:solidFill>
                <a:latin typeface="Hero Bold"/>
              </a:rPr>
              <a:t>Our solution provides healthcare professionals with intuitive visualization and automated analysis capabilities. This has the potential to streamline workflow, improve accuracy, and ultimately enhance patient care.</a:t>
            </a:r>
          </a:p>
        </p:txBody>
      </p:sp>
      <p:sp>
        <p:nvSpPr>
          <p:cNvPr name="TextBox 10" id="10"/>
          <p:cNvSpPr txBox="true"/>
          <p:nvPr/>
        </p:nvSpPr>
        <p:spPr>
          <a:xfrm rot="0">
            <a:off x="1276903" y="6599753"/>
            <a:ext cx="6425768" cy="2734147"/>
          </a:xfrm>
          <a:prstGeom prst="rect">
            <a:avLst/>
          </a:prstGeom>
        </p:spPr>
        <p:txBody>
          <a:bodyPr anchor="t" rtlCol="false" tIns="0" lIns="0" bIns="0" rIns="0">
            <a:spAutoFit/>
          </a:bodyPr>
          <a:lstStyle/>
          <a:p>
            <a:pPr algn="ctr">
              <a:lnSpc>
                <a:spcPts val="3640"/>
              </a:lnSpc>
            </a:pPr>
            <a:r>
              <a:rPr lang="en-US" sz="2600">
                <a:solidFill>
                  <a:srgbClr val="FFFFFF"/>
                </a:solidFill>
                <a:latin typeface="Hero Bold"/>
              </a:rPr>
              <a:t>We plan to introduce our AR solution through research, security measures, validation studies, and collaborative partnerships to build trust and drive adoption within the medical community.</a:t>
            </a:r>
          </a:p>
        </p:txBody>
      </p:sp>
      <p:sp>
        <p:nvSpPr>
          <p:cNvPr name="TextBox 11" id="11"/>
          <p:cNvSpPr txBox="true"/>
          <p:nvPr/>
        </p:nvSpPr>
        <p:spPr>
          <a:xfrm rot="0">
            <a:off x="10585329" y="6599753"/>
            <a:ext cx="6425768" cy="2734147"/>
          </a:xfrm>
          <a:prstGeom prst="rect">
            <a:avLst/>
          </a:prstGeom>
        </p:spPr>
        <p:txBody>
          <a:bodyPr anchor="t" rtlCol="false" tIns="0" lIns="0" bIns="0" rIns="0">
            <a:spAutoFit/>
          </a:bodyPr>
          <a:lstStyle/>
          <a:p>
            <a:pPr algn="ctr">
              <a:lnSpc>
                <a:spcPts val="3640"/>
              </a:lnSpc>
            </a:pPr>
            <a:r>
              <a:rPr lang="en-US" sz="2600">
                <a:solidFill>
                  <a:srgbClr val="FFFFFF"/>
                </a:solidFill>
                <a:latin typeface="Hero Bold"/>
              </a:rPr>
              <a:t>Partnership with hospitals, medical centers, and healthcare networks to facilitate widespread adoption to ensure the seamless integration of our solution into existing healthcare systems.</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275753" y="5505900"/>
            <a:ext cx="10551506" cy="10551506"/>
          </a:xfrm>
          <a:custGeom>
            <a:avLst/>
            <a:gdLst/>
            <a:ahLst/>
            <a:cxnLst/>
            <a:rect r="r" b="b" t="t" l="l"/>
            <a:pathLst>
              <a:path h="10551506" w="10551506">
                <a:moveTo>
                  <a:pt x="0" y="0"/>
                </a:moveTo>
                <a:lnTo>
                  <a:pt x="10551506" y="0"/>
                </a:lnTo>
                <a:lnTo>
                  <a:pt x="10551506" y="10551506"/>
                </a:lnTo>
                <a:lnTo>
                  <a:pt x="0" y="1055150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4824813" y="2800425"/>
            <a:ext cx="9649626" cy="7743825"/>
            <a:chOff x="0" y="0"/>
            <a:chExt cx="12866168" cy="10325100"/>
          </a:xfrm>
        </p:grpSpPr>
        <p:sp>
          <p:nvSpPr>
            <p:cNvPr name="Freeform 4" id="4"/>
            <p:cNvSpPr/>
            <p:nvPr/>
          </p:nvSpPr>
          <p:spPr>
            <a:xfrm flipH="false" flipV="false" rot="0">
              <a:off x="0" y="0"/>
              <a:ext cx="12866168" cy="10325100"/>
            </a:xfrm>
            <a:custGeom>
              <a:avLst/>
              <a:gdLst/>
              <a:ahLst/>
              <a:cxnLst/>
              <a:rect r="r" b="b" t="t" l="l"/>
              <a:pathLst>
                <a:path h="10325100" w="12866168">
                  <a:moveTo>
                    <a:pt x="0" y="0"/>
                  </a:moveTo>
                  <a:lnTo>
                    <a:pt x="12866168" y="0"/>
                  </a:lnTo>
                  <a:lnTo>
                    <a:pt x="12866168" y="10325100"/>
                  </a:lnTo>
                  <a:lnTo>
                    <a:pt x="0" y="103251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360874" y="330391"/>
              <a:ext cx="12182407" cy="6574326"/>
            </a:xfrm>
            <a:custGeom>
              <a:avLst/>
              <a:gdLst/>
              <a:ahLst/>
              <a:cxnLst/>
              <a:rect r="r" b="b" t="t" l="l"/>
              <a:pathLst>
                <a:path h="6574326" w="12182407">
                  <a:moveTo>
                    <a:pt x="0" y="0"/>
                  </a:moveTo>
                  <a:lnTo>
                    <a:pt x="12182407" y="0"/>
                  </a:lnTo>
                  <a:lnTo>
                    <a:pt x="12182407" y="6574326"/>
                  </a:lnTo>
                  <a:lnTo>
                    <a:pt x="0" y="6574326"/>
                  </a:lnTo>
                  <a:lnTo>
                    <a:pt x="0" y="0"/>
                  </a:lnTo>
                  <a:close/>
                </a:path>
              </a:pathLst>
            </a:custGeom>
            <a:blipFill>
              <a:blip r:embed="rId6"/>
              <a:stretch>
                <a:fillRect l="-10577" t="-17758" r="-1714" b="-7089"/>
              </a:stretch>
            </a:blipFill>
          </p:spPr>
        </p:sp>
      </p:grpSp>
      <p:sp>
        <p:nvSpPr>
          <p:cNvPr name="Freeform 6" id="6"/>
          <p:cNvSpPr/>
          <p:nvPr/>
        </p:nvSpPr>
        <p:spPr>
          <a:xfrm flipH="false" flipV="false" rot="0">
            <a:off x="14110356" y="-5054394"/>
            <a:ext cx="8355287" cy="8355287"/>
          </a:xfrm>
          <a:custGeom>
            <a:avLst/>
            <a:gdLst/>
            <a:ahLst/>
            <a:cxnLst/>
            <a:rect r="r" b="b" t="t" l="l"/>
            <a:pathLst>
              <a:path h="8355287" w="8355287">
                <a:moveTo>
                  <a:pt x="0" y="0"/>
                </a:moveTo>
                <a:lnTo>
                  <a:pt x="8355288" y="0"/>
                </a:lnTo>
                <a:lnTo>
                  <a:pt x="8355288" y="8355288"/>
                </a:lnTo>
                <a:lnTo>
                  <a:pt x="0" y="8355288"/>
                </a:lnTo>
                <a:lnTo>
                  <a:pt x="0" y="0"/>
                </a:lnTo>
                <a:close/>
              </a:path>
            </a:pathLst>
          </a:custGeom>
          <a:blipFill>
            <a:blip r:embed="rId7">
              <a:alphaModFix amt="50000"/>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4315892" y="6943800"/>
            <a:ext cx="7200900" cy="7200900"/>
          </a:xfrm>
          <a:custGeom>
            <a:avLst/>
            <a:gdLst/>
            <a:ahLst/>
            <a:cxnLst/>
            <a:rect r="r" b="b" t="t" l="l"/>
            <a:pathLst>
              <a:path h="7200900" w="7200900">
                <a:moveTo>
                  <a:pt x="0" y="0"/>
                </a:moveTo>
                <a:lnTo>
                  <a:pt x="7200900" y="0"/>
                </a:lnTo>
                <a:lnTo>
                  <a:pt x="7200900" y="7200900"/>
                </a:lnTo>
                <a:lnTo>
                  <a:pt x="0" y="7200900"/>
                </a:lnTo>
                <a:lnTo>
                  <a:pt x="0" y="0"/>
                </a:lnTo>
                <a:close/>
              </a:path>
            </a:pathLst>
          </a:custGeom>
          <a:blipFill>
            <a:blip r:embed="rId9">
              <a:alphaModFix amt="50000"/>
              <a:extLst>
                <a:ext uri="{96DAC541-7B7A-43D3-8B79-37D633B846F1}">
                  <asvg:svgBlip xmlns:asvg="http://schemas.microsoft.com/office/drawing/2016/SVG/main" r:embed="rId10"/>
                </a:ext>
              </a:extLst>
            </a:blip>
            <a:stretch>
              <a:fillRect l="0" t="0" r="0" b="0"/>
            </a:stretch>
          </a:blipFill>
        </p:spPr>
      </p:sp>
      <p:sp>
        <p:nvSpPr>
          <p:cNvPr name="TextBox 8" id="8"/>
          <p:cNvSpPr txBox="true"/>
          <p:nvPr/>
        </p:nvSpPr>
        <p:spPr>
          <a:xfrm rot="0">
            <a:off x="5632815" y="2462693"/>
            <a:ext cx="11626485" cy="6954505"/>
          </a:xfrm>
          <a:prstGeom prst="rect">
            <a:avLst/>
          </a:prstGeom>
        </p:spPr>
        <p:txBody>
          <a:bodyPr anchor="t" rtlCol="false" tIns="0" lIns="0" bIns="0" rIns="0">
            <a:spAutoFit/>
          </a:bodyPr>
          <a:lstStyle/>
          <a:p>
            <a:pPr>
              <a:lnSpc>
                <a:spcPts val="4619"/>
              </a:lnSpc>
            </a:pPr>
            <a:r>
              <a:rPr lang="en-US" sz="3299">
                <a:solidFill>
                  <a:srgbClr val="FFFFFF"/>
                </a:solidFill>
                <a:latin typeface="Hero Bold"/>
              </a:rPr>
              <a:t>Incorporation of diverse diagnostic modalities such as PET scans, ultrasound, and genetic testing, enabling comprehensive patient assessments.</a:t>
            </a:r>
          </a:p>
          <a:p>
            <a:pPr>
              <a:lnSpc>
                <a:spcPts val="4619"/>
              </a:lnSpc>
            </a:pPr>
          </a:p>
          <a:p>
            <a:pPr>
              <a:lnSpc>
                <a:spcPts val="4619"/>
              </a:lnSpc>
            </a:pPr>
            <a:r>
              <a:rPr lang="en-US" sz="3299">
                <a:solidFill>
                  <a:srgbClr val="FFFFFF"/>
                </a:solidFill>
                <a:latin typeface="Hero Bold"/>
              </a:rPr>
              <a:t>Seamless integration with medical equipment like heart monitors, blood pressure cuffs, and glucose meters for real-time data streaming and analysis.</a:t>
            </a:r>
          </a:p>
          <a:p>
            <a:pPr>
              <a:lnSpc>
                <a:spcPts val="4619"/>
              </a:lnSpc>
            </a:pPr>
          </a:p>
          <a:p>
            <a:pPr>
              <a:lnSpc>
                <a:spcPts val="4619"/>
              </a:lnSpc>
            </a:pPr>
            <a:r>
              <a:rPr lang="en-US" sz="3299">
                <a:solidFill>
                  <a:srgbClr val="FFFFFF"/>
                </a:solidFill>
                <a:latin typeface="Hero Bold"/>
              </a:rPr>
              <a:t>Integrated data from various sources, including diagnostic tests, patient history, and treatment plans, to facilitate collaborative decision-making among specialists and optimize personalized patient care plans.</a:t>
            </a:r>
          </a:p>
        </p:txBody>
      </p:sp>
      <p:sp>
        <p:nvSpPr>
          <p:cNvPr name="TextBox 9" id="9"/>
          <p:cNvSpPr txBox="true"/>
          <p:nvPr/>
        </p:nvSpPr>
        <p:spPr>
          <a:xfrm rot="0">
            <a:off x="5556615" y="554983"/>
            <a:ext cx="11108111" cy="1377936"/>
          </a:xfrm>
          <a:prstGeom prst="rect">
            <a:avLst/>
          </a:prstGeom>
        </p:spPr>
        <p:txBody>
          <a:bodyPr anchor="t" rtlCol="false" tIns="0" lIns="0" bIns="0" rIns="0">
            <a:spAutoFit/>
          </a:bodyPr>
          <a:lstStyle/>
          <a:p>
            <a:pPr>
              <a:lnSpc>
                <a:spcPts val="11200"/>
              </a:lnSpc>
            </a:pPr>
            <a:r>
              <a:rPr lang="en-US" sz="8000">
                <a:solidFill>
                  <a:srgbClr val="B4E4FF"/>
                </a:solidFill>
                <a:latin typeface="Roboto Condensed Bold"/>
              </a:rPr>
              <a:t>FUTURE DIRECTIONS</a:t>
            </a:r>
          </a:p>
        </p:txBody>
      </p:sp>
    </p:spTree>
  </p:cSld>
  <p:clrMapOvr>
    <a:masterClrMapping/>
  </p:clrMapOvr>
  <p:transition spd="slow">
    <p:push dir="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DAGCQ1Vctg8</dc:identifier>
  <dcterms:modified xsi:type="dcterms:W3CDTF">2011-08-01T06:04:30Z</dcterms:modified>
  <cp:revision>1</cp:revision>
  <dc:title>Transforming Medical Diagnosis with Augmented Reality</dc:title>
</cp:coreProperties>
</file>

<file path=docProps/thumbnail.jpeg>
</file>